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stokąt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ostokąt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BF60-C451-47D8-A75E-D63080900846}" type="datetimeFigureOut">
              <a:rPr lang="pl-PL" smtClean="0"/>
              <a:pPr/>
              <a:t>2017-10-25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006EB05-111C-4F4B-BDDE-CE464EC748F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BF60-C451-47D8-A75E-D63080900846}" type="datetimeFigureOut">
              <a:rPr lang="pl-PL" smtClean="0"/>
              <a:pPr/>
              <a:t>2017-10-25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6EB05-111C-4F4B-BDDE-CE464EC748F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Prostokąt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ostokąt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Łącznik prosty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006EB05-111C-4F4B-BDDE-CE464EC748F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BF60-C451-47D8-A75E-D63080900846}" type="datetimeFigureOut">
              <a:rPr lang="pl-PL" smtClean="0"/>
              <a:pPr/>
              <a:t>2017-10-25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BF60-C451-47D8-A75E-D63080900846}" type="datetimeFigureOut">
              <a:rPr lang="pl-PL" smtClean="0"/>
              <a:pPr/>
              <a:t>2017-10-25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006EB05-111C-4F4B-BDDE-CE464EC748F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ostokąt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3" name="Prostokąt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Prostokąt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BF60-C451-47D8-A75E-D63080900846}" type="datetimeFigureOut">
              <a:rPr lang="pl-PL" smtClean="0"/>
              <a:pPr/>
              <a:t>2017-10-25</a:t>
            </a:fld>
            <a:endParaRPr lang="pl-PL"/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006EB05-111C-4F4B-BDDE-CE464EC748F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6F7BF60-C451-47D8-A75E-D63080900846}" type="datetimeFigureOut">
              <a:rPr lang="pl-PL" smtClean="0"/>
              <a:pPr/>
              <a:t>2017-10-25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6EB05-111C-4F4B-BDDE-CE464EC748F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ymbol zastępczy zawartości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2" name="Symbol zastępczy zawartości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Łącznik prosty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Prostokąt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Prostokąt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Prostokąt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rostokąt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BF60-C451-47D8-A75E-D63080900846}" type="datetimeFigureOut">
              <a:rPr lang="pl-PL" smtClean="0"/>
              <a:pPr/>
              <a:t>2017-10-25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pl-PL"/>
          </a:p>
        </p:txBody>
      </p:sp>
      <p:sp>
        <p:nvSpPr>
          <p:cNvPr id="15" name="Łącznik prosty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Symbol zastępczy zawartości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6" name="Symbol zastępczy zawartości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006EB05-111C-4F4B-BDDE-CE464EC748F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3" name="Tytuł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BF60-C451-47D8-A75E-D63080900846}" type="datetimeFigureOut">
              <a:rPr lang="pl-PL" smtClean="0"/>
              <a:pPr/>
              <a:t>2017-10-25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006EB05-111C-4F4B-BDDE-CE464EC748F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Prostokąt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Prostokąt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BF60-C451-47D8-A75E-D63080900846}" type="datetimeFigureOut">
              <a:rPr lang="pl-PL" smtClean="0"/>
              <a:pPr/>
              <a:t>2017-10-25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006EB05-111C-4F4B-BDDE-CE464EC748F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rostokąt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Prostokąt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Symbol zastępczy zawartości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006EB05-111C-4F4B-BDDE-CE464EC748F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1" name="Prostokąt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BF60-C451-47D8-A75E-D63080900846}" type="datetimeFigureOut">
              <a:rPr lang="pl-PL" smtClean="0"/>
              <a:pPr/>
              <a:t>2017-10-25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Łącznik prosty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Prostokąt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006EB05-111C-4F4B-BDDE-CE464EC748F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22" name="Prostokąt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6F7BF60-C451-47D8-A75E-D63080900846}" type="datetimeFigureOut">
              <a:rPr lang="pl-PL" smtClean="0"/>
              <a:pPr/>
              <a:t>2017-10-25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6F7BF60-C451-47D8-A75E-D63080900846}" type="datetimeFigureOut">
              <a:rPr lang="pl-PL" smtClean="0"/>
              <a:pPr/>
              <a:t>2017-10-25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Łącznik prosty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006EB05-111C-4F4B-BDDE-CE464EC748F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03648" y="3068960"/>
            <a:ext cx="6400800" cy="1752600"/>
          </a:xfrm>
        </p:spPr>
        <p:txBody>
          <a:bodyPr>
            <a:normAutofit fontScale="92500" lnSpcReduction="10000"/>
          </a:bodyPr>
          <a:lstStyle/>
          <a:p>
            <a:r>
              <a:rPr lang="pl-PL" sz="2000" dirty="0" smtClean="0"/>
              <a:t>Próba  statystyczna  650  ankiet.</a:t>
            </a:r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Wyniki  Badania  ankietowego  oparto na  24  wypowiedziach  mieszkańców, których  deklarowany  wiek  przekraczał  </a:t>
            </a:r>
            <a:r>
              <a:rPr lang="pl-PL" dirty="0" smtClean="0"/>
              <a:t>65 lat.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512912"/>
          </a:xfrm>
        </p:spPr>
        <p:txBody>
          <a:bodyPr/>
          <a:lstStyle/>
          <a:p>
            <a:r>
              <a:rPr lang="pl-PL" b="1" dirty="0" smtClean="0"/>
              <a:t>Ankieta mieszkańców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b="1" dirty="0" smtClean="0">
                <a:solidFill>
                  <a:srgbClr val="0070C0"/>
                </a:solidFill>
              </a:rPr>
              <a:t>„2030 &gt; Strategia 2.0”</a:t>
            </a:r>
            <a:endParaRPr lang="pl-PL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640960" cy="432048"/>
          </a:xfrm>
        </p:spPr>
        <p:txBody>
          <a:bodyPr>
            <a:normAutofit fontScale="90000"/>
          </a:bodyPr>
          <a:lstStyle/>
          <a:p>
            <a:r>
              <a:rPr lang="pl-PL" sz="2400" dirty="0" smtClean="0">
                <a:solidFill>
                  <a:srgbClr val="0070C0"/>
                </a:solidFill>
              </a:rPr>
              <a:t>10. Co Ci się </a:t>
            </a:r>
            <a:r>
              <a:rPr lang="pl-PL" sz="2400" b="1" dirty="0" smtClean="0">
                <a:solidFill>
                  <a:srgbClr val="0070C0"/>
                </a:solidFill>
              </a:rPr>
              <a:t>zdecydowanie nie podoba </a:t>
            </a:r>
            <a:r>
              <a:rPr lang="pl-PL" sz="2400" dirty="0" smtClean="0">
                <a:solidFill>
                  <a:srgbClr val="0070C0"/>
                </a:solidFill>
              </a:rPr>
              <a:t>w Bydgoszczy ?</a:t>
            </a:r>
            <a:endParaRPr lang="pl-PL" sz="2400" dirty="0">
              <a:solidFill>
                <a:srgbClr val="0070C0"/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908022361"/>
              </p:ext>
            </p:extLst>
          </p:nvPr>
        </p:nvGraphicFramePr>
        <p:xfrm>
          <a:off x="179512" y="476672"/>
          <a:ext cx="8784976" cy="63862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6864"/>
                <a:gridCol w="1008112"/>
              </a:tblGrid>
              <a:tr h="32737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Za stan dróg, ulic, chodników i </a:t>
                      </a:r>
                      <a:r>
                        <a:rPr lang="pl-PL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brak parkingów </a:t>
                      </a:r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(przepustowość)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</a:tr>
              <a:tr h="32737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Brak dbałości o stan zagospodarowania przestrzeni miasta (Stare Miasto)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</a:tr>
              <a:tr h="32737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Brak dbałości o </a:t>
                      </a:r>
                      <a:r>
                        <a:rPr lang="pl-PL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infrastrukturę </a:t>
                      </a:r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komunalną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</a:tr>
              <a:tr h="32737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Za słabą dbałość o ład i porządek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</a:tr>
              <a:tr h="32737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Za brak dbałości o tereny zieleni miejskiej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  <a:tr h="32737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Za zaniedbaną substancję mieszkaniową (kamienice) i słabą estetykę Miasta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32737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Za niski poziom kształcenia i status bydgoskich uczelni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32737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Za niski poziom sportów zespołowych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32737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Za źle funkcjonującą komunikację publiczną (brak sieci: Blonie, Bartodzieje, Osowa Góra)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221941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Za złą politykę włodarzy Miasta w odniesieniu do mieszkańców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20933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Za brak tras przelotowych, obwodnic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20933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Za malkontenctwo mieszkańców, bylejakość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234156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Za brak ośrodków kultury na osiedlach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222921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Za promocję miasta/logo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154941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Za brak utwardzonych ulic osiedlowych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25982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Za centra handlowe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Za zbyt małą dbałość o bezpieczeństwo mieszkańców (działania prewencyjne Policji i SM)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Za ubogą ofertę kulturalną i sportową, w tym organizacja imprez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19134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Za słabo rozwiniętą sieć ścieżek rowerowych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21538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Za mało miejsc pracy dla młodych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17548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Za słabą skuteczność ruchu uspokojonego w Śródmieściu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18409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Zbyt mało miejsc spotkań towarzyskich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20312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Za słaby dostęp do lekarzy specjalistów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22548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Za wysokie cen biletów oferty kulturalnej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20348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Za Dworzec PKS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864096"/>
          </a:xfrm>
        </p:spPr>
        <p:txBody>
          <a:bodyPr>
            <a:normAutofit fontScale="90000"/>
          </a:bodyPr>
          <a:lstStyle/>
          <a:p>
            <a:r>
              <a:rPr lang="pl-PL" sz="2400" dirty="0" smtClean="0">
                <a:solidFill>
                  <a:srgbClr val="0070C0"/>
                </a:solidFill>
              </a:rPr>
              <a:t>11. Czy uważasz, że </a:t>
            </a:r>
            <a:r>
              <a:rPr lang="pl-PL" sz="2400" b="1" dirty="0" smtClean="0">
                <a:solidFill>
                  <a:srgbClr val="0070C0"/>
                </a:solidFill>
              </a:rPr>
              <a:t>Bydgoszcz powinna stawać się</a:t>
            </a:r>
            <a:r>
              <a:rPr lang="pl-PL" sz="2400" dirty="0" smtClean="0">
                <a:solidFill>
                  <a:srgbClr val="0070C0"/>
                </a:solidFill>
              </a:rPr>
              <a:t> coraz większym miastem, ośrodkiem metropolitalnym o randze krajowej i europejskiej ?</a:t>
            </a:r>
            <a:endParaRPr lang="pl-PL" sz="2400" dirty="0">
              <a:solidFill>
                <a:srgbClr val="0070C0"/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531979503"/>
              </p:ext>
            </p:extLst>
          </p:nvPr>
        </p:nvGraphicFramePr>
        <p:xfrm>
          <a:off x="179512" y="2348880"/>
          <a:ext cx="8784976" cy="2168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6864"/>
                <a:gridCol w="1008112"/>
              </a:tblGrid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Zdecydowanie TAK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800" b="1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19</a:t>
                      </a:r>
                      <a:endParaRPr kumimoji="0" lang="pl-PL" sz="1800" b="1" i="0" u="none" strike="noStrike" kern="120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Raczej TAK…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800" b="1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2</a:t>
                      </a:r>
                      <a:endParaRPr kumimoji="0" lang="pl-PL" sz="1800" b="1" i="0" u="none" strike="noStrike" kern="120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Raczej NIE…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Zdecydowanie NIE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</a:tr>
              <a:tr h="36780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Nie potrafię powiedzieć…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758952"/>
          </a:xfrm>
        </p:spPr>
        <p:txBody>
          <a:bodyPr>
            <a:noAutofit/>
          </a:bodyPr>
          <a:lstStyle/>
          <a:p>
            <a:r>
              <a:rPr lang="pl-PL" sz="2000" dirty="0" smtClean="0">
                <a:solidFill>
                  <a:srgbClr val="0070C0"/>
                </a:solidFill>
              </a:rPr>
              <a:t>12. Na czym, planując inwestycje i inne działania, powinniśmy się skupić w ciągu najbliższych 5 lat? </a:t>
            </a:r>
            <a:r>
              <a:rPr lang="pl-PL" sz="2000" b="1" dirty="0" smtClean="0">
                <a:solidFill>
                  <a:srgbClr val="0070C0"/>
                </a:solidFill>
              </a:rPr>
              <a:t>Jakie powinniśmy obrać priorytety</a:t>
            </a:r>
            <a:r>
              <a:rPr lang="pl-PL" sz="2000" dirty="0" smtClean="0">
                <a:solidFill>
                  <a:srgbClr val="0070C0"/>
                </a:solidFill>
              </a:rPr>
              <a:t>, tworząc Bydgoszcz naszych marzeń ?</a:t>
            </a:r>
            <a:endParaRPr lang="pl-PL" sz="2000" dirty="0">
              <a:solidFill>
                <a:srgbClr val="0070C0"/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946233406"/>
              </p:ext>
            </p:extLst>
          </p:nvPr>
        </p:nvGraphicFramePr>
        <p:xfrm>
          <a:off x="107504" y="1065760"/>
          <a:ext cx="8784976" cy="57801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6864"/>
                <a:gridCol w="1008112"/>
              </a:tblGrid>
              <a:tr h="50405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Dobrze rozwinięta infrastruktura dróg, ulic, chodników i parkingów (przepustowość)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</a:tr>
              <a:tr h="50405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Wysokiej jakości </a:t>
                      </a:r>
                      <a:r>
                        <a:rPr lang="pl-PL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przestrzeń </a:t>
                      </a:r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publiczna (kamienice, biurowce, estetyka, punkt </a:t>
                      </a:r>
                      <a:r>
                        <a:rPr lang="pl-PL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widokowy)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Rozwój atrakcyjnych terenów rekreacyjnych (parki, zieleńce, lasy)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Rozwój sieci komunikacji publicznej (ITS)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30556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Aquapark/duży basen otwarty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30556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Obiekty/miejsca sportu i rekreacji (nowe, rozbudowa obecnych)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25296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Bezpieczeństwo mieszkańców (Policja, SM)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30556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Miasto rozpoznawalna w Polsce i Europie (Marka, tożsamość, charakterystyczna budowla)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23729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Obiekty kultury i edukacji (nowe i obecne), szersza oferta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240601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Zagospodarowane tereny nadbrzeżne Brdy i Wisły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24390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Rozwój sieci ścieżek rowerowych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24721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Troska o bieżące utrzymanie obiektów infrastruktury komunalnej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25052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Podniesienie rangi uczelni, szersza oferta kierunków studiów, rozbudowa campusu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25382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Tanie mieszkania, nowe osiedla mieszkaniowe, wsparcie dla młodych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26900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Miasto dobrze skomunikowane z regionem, Polską i Europą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26147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Rewitalizacja Starego Fordonu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23070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Wideomonitoring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19279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Aktywność rad osiedli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23887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Powietrze wolne od zanieczyszczeń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34400" cy="758952"/>
          </a:xfrm>
        </p:spPr>
        <p:txBody>
          <a:bodyPr>
            <a:normAutofit/>
          </a:bodyPr>
          <a:lstStyle/>
          <a:p>
            <a:r>
              <a:rPr lang="pl-PL" sz="2100" dirty="0" smtClean="0">
                <a:solidFill>
                  <a:srgbClr val="0070C0"/>
                </a:solidFill>
              </a:rPr>
              <a:t>1. Jakie warunki musi spełniać Bydgoszcz,</a:t>
            </a:r>
            <a:br>
              <a:rPr lang="pl-PL" sz="2100" dirty="0" smtClean="0">
                <a:solidFill>
                  <a:srgbClr val="0070C0"/>
                </a:solidFill>
              </a:rPr>
            </a:br>
            <a:r>
              <a:rPr lang="pl-PL" sz="2100" dirty="0" smtClean="0">
                <a:solidFill>
                  <a:srgbClr val="0070C0"/>
                </a:solidFill>
              </a:rPr>
              <a:t>aby być </a:t>
            </a:r>
            <a:r>
              <a:rPr lang="pl-PL" sz="2100" b="1" dirty="0" smtClean="0">
                <a:solidFill>
                  <a:srgbClr val="0070C0"/>
                </a:solidFill>
              </a:rPr>
              <a:t>idealnym</a:t>
            </a:r>
            <a:r>
              <a:rPr lang="pl-PL" sz="2100" dirty="0" smtClean="0">
                <a:solidFill>
                  <a:srgbClr val="0070C0"/>
                </a:solidFill>
              </a:rPr>
              <a:t> dla Ciebie </a:t>
            </a:r>
            <a:r>
              <a:rPr lang="pl-PL" sz="2100" b="1" dirty="0" smtClean="0">
                <a:solidFill>
                  <a:srgbClr val="0070C0"/>
                </a:solidFill>
              </a:rPr>
              <a:t>miejscem wypoczynku/rekreacji</a:t>
            </a:r>
            <a:r>
              <a:rPr lang="pl-PL" sz="2100" dirty="0" smtClean="0">
                <a:solidFill>
                  <a:srgbClr val="0070C0"/>
                </a:solidFill>
              </a:rPr>
              <a:t>?</a:t>
            </a:r>
            <a:endParaRPr lang="pl-PL" sz="2100" dirty="0">
              <a:solidFill>
                <a:srgbClr val="0070C0"/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408531377"/>
              </p:ext>
            </p:extLst>
          </p:nvPr>
        </p:nvGraphicFramePr>
        <p:xfrm>
          <a:off x="179512" y="1052736"/>
          <a:ext cx="8784976" cy="57582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04856"/>
                <a:gridCol w="1080120"/>
              </a:tblGrid>
              <a:tr h="31764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Zagospodarowana zieleń, parki, tereny rekreacyjne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Obiekty sportu i rekreacji (budowa, modernizacja)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Ład i porządek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Baseny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Dostępność komunikacyjna terenów rekreacji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Drogi/ścieżki rowerowe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Wysokiej jakości przestrzen publiczna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Tereny nadbrzeżne Brdy i Wisły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Obiekty kultury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Bezpieczeństwo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Strefa wolna od zgiełku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294431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Powietrze wolne od zanieczyszczeń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283631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Imprezy, koncerty itp.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272831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Wspieranie rozwoju sportu i rekreacji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Uliczki osiedlowe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32323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Aquapark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27004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Miejsca noclegowe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534400" cy="464096"/>
          </a:xfrm>
        </p:spPr>
        <p:txBody>
          <a:bodyPr>
            <a:normAutofit/>
          </a:bodyPr>
          <a:lstStyle/>
          <a:p>
            <a:r>
              <a:rPr lang="pl-PL" sz="2400" dirty="0" smtClean="0">
                <a:solidFill>
                  <a:srgbClr val="0070C0"/>
                </a:solidFill>
              </a:rPr>
              <a:t>2. Transport i komunikacja publiczna</a:t>
            </a:r>
            <a:endParaRPr lang="pl-PL" sz="2400" dirty="0">
              <a:solidFill>
                <a:srgbClr val="0070C0"/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739346818"/>
              </p:ext>
            </p:extLst>
          </p:nvPr>
        </p:nvGraphicFramePr>
        <p:xfrm>
          <a:off x="179512" y="2708920"/>
          <a:ext cx="8784976" cy="3582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432048"/>
                <a:gridCol w="6264696"/>
                <a:gridCol w="504056"/>
              </a:tblGrid>
              <a:tr h="57606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 err="1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tramwaj+autobus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1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15</a:t>
                      </a:r>
                      <a:r>
                        <a:rPr kumimoji="0" lang="pl-PL" sz="1400" b="1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Niezawodność, punktualność, częstotliwość i informacja dot. ruchu tramwajowego i autobusowego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648072">
                <a:tc vMerge="1">
                  <a:txBody>
                    <a:bodyPr/>
                    <a:lstStyle/>
                    <a:p>
                      <a:pPr algn="l" fontAlgn="b"/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Wymiana taboru</a:t>
                      </a:r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 tramwajowego</a:t>
                      </a:r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 i autobusowego (często awaryjnego)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504056">
                <a:tc vMerge="1">
                  <a:txBody>
                    <a:bodyPr/>
                    <a:lstStyle/>
                    <a:p>
                      <a:pPr algn="l" fontAlgn="b"/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Utrzymana estetyka pojazdów komunikacji miejskiej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rower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4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Większe </a:t>
                      </a:r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udogodnienia dla ruchu rowerowego (większa sieć) i rolkowego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3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samochód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Wyremontowane, oświetlone ulice i drogi oraz parkingi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3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pPr algn="l" fontAlgn="b"/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Większa przepustowość ulic (bak korków)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pojazdy elektryczne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pieszo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179512" y="1484784"/>
            <a:ext cx="2376264" cy="1208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50" dirty="0" smtClean="0"/>
              <a:t>a) przemieszczając </a:t>
            </a:r>
            <a:r>
              <a:rPr lang="pl-PL" sz="1450" dirty="0"/>
              <a:t>się na dalsze odległości po Bydgoszczy, </a:t>
            </a:r>
            <a:r>
              <a:rPr lang="pl-PL" sz="1450" b="1" dirty="0"/>
              <a:t>najbardziej </a:t>
            </a:r>
            <a:r>
              <a:rPr lang="pl-PL" sz="1450" b="1" u="sng" dirty="0"/>
              <a:t>chciałabym/ chciałbym</a:t>
            </a:r>
            <a:r>
              <a:rPr lang="pl-PL" sz="1450" b="1" dirty="0"/>
              <a:t> poruszać </a:t>
            </a:r>
            <a:r>
              <a:rPr lang="pl-PL" sz="1450" b="1" dirty="0" smtClean="0"/>
              <a:t>się</a:t>
            </a:r>
            <a:r>
              <a:rPr lang="pl-PL" sz="1450" dirty="0" smtClean="0"/>
              <a:t>…</a:t>
            </a:r>
            <a:endParaRPr lang="pl-PL" sz="1450" dirty="0"/>
          </a:p>
        </p:txBody>
      </p:sp>
      <p:sp>
        <p:nvSpPr>
          <p:cNvPr id="7" name="pole tekstowe 6"/>
          <p:cNvSpPr txBox="1"/>
          <p:nvPr/>
        </p:nvSpPr>
        <p:spPr>
          <a:xfrm>
            <a:off x="2915816" y="2132856"/>
            <a:ext cx="61206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50" dirty="0" smtClean="0"/>
              <a:t>b) b</a:t>
            </a:r>
            <a:r>
              <a:rPr lang="pl-PL" sz="1600" dirty="0" smtClean="0"/>
              <a:t>ędę </a:t>
            </a:r>
            <a:r>
              <a:rPr lang="pl-PL" sz="1600" dirty="0"/>
              <a:t>zadowolona/y z przemieszczania się po Bydgoszczy </a:t>
            </a:r>
            <a:r>
              <a:rPr lang="pl-PL" sz="1600" b="1" u="sng" dirty="0"/>
              <a:t>wybranym wyżej</a:t>
            </a:r>
            <a:r>
              <a:rPr lang="pl-PL" sz="1600" b="1" dirty="0"/>
              <a:t> środkiem transportu </a:t>
            </a:r>
            <a:r>
              <a:rPr lang="pl-PL" sz="1600" dirty="0"/>
              <a:t>pod warunkiem, że</a:t>
            </a:r>
            <a:r>
              <a:rPr lang="pl-PL" sz="1450" dirty="0" smtClean="0"/>
              <a:t>…</a:t>
            </a:r>
            <a:endParaRPr lang="pl-PL" sz="1450" dirty="0"/>
          </a:p>
        </p:txBody>
      </p:sp>
      <p:cxnSp>
        <p:nvCxnSpPr>
          <p:cNvPr id="9" name="Łącznik prosty 8"/>
          <p:cNvCxnSpPr/>
          <p:nvPr/>
        </p:nvCxnSpPr>
        <p:spPr>
          <a:xfrm>
            <a:off x="179512" y="4437112"/>
            <a:ext cx="8784976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9"/>
          <p:cNvCxnSpPr/>
          <p:nvPr/>
        </p:nvCxnSpPr>
        <p:spPr>
          <a:xfrm>
            <a:off x="179512" y="4797152"/>
            <a:ext cx="8784976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10"/>
          <p:cNvCxnSpPr/>
          <p:nvPr/>
        </p:nvCxnSpPr>
        <p:spPr>
          <a:xfrm>
            <a:off x="179512" y="5517232"/>
            <a:ext cx="8784976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y 11"/>
          <p:cNvCxnSpPr/>
          <p:nvPr/>
        </p:nvCxnSpPr>
        <p:spPr>
          <a:xfrm>
            <a:off x="179512" y="5949280"/>
            <a:ext cx="8784976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758952"/>
          </a:xfrm>
        </p:spPr>
        <p:txBody>
          <a:bodyPr>
            <a:normAutofit/>
          </a:bodyPr>
          <a:lstStyle/>
          <a:p>
            <a:r>
              <a:rPr lang="pl-PL" sz="2050" dirty="0" smtClean="0">
                <a:solidFill>
                  <a:srgbClr val="0070C0"/>
                </a:solidFill>
              </a:rPr>
              <a:t>4. Jeśli masz powyżej 65 lat, wymień, jakie warunki musi spełniać Bydgoszcz</a:t>
            </a:r>
            <a:br>
              <a:rPr lang="pl-PL" sz="2050" dirty="0" smtClean="0">
                <a:solidFill>
                  <a:srgbClr val="0070C0"/>
                </a:solidFill>
              </a:rPr>
            </a:br>
            <a:r>
              <a:rPr lang="pl-PL" sz="2050" u="sng" dirty="0" smtClean="0">
                <a:solidFill>
                  <a:srgbClr val="0070C0"/>
                </a:solidFill>
              </a:rPr>
              <a:t>w przyszłości</a:t>
            </a:r>
            <a:r>
              <a:rPr lang="pl-PL" sz="2050" dirty="0" smtClean="0">
                <a:solidFill>
                  <a:srgbClr val="0070C0"/>
                </a:solidFill>
              </a:rPr>
              <a:t>, aby być </a:t>
            </a:r>
            <a:r>
              <a:rPr lang="pl-PL" sz="2050" b="1" u="sng" dirty="0" smtClean="0">
                <a:solidFill>
                  <a:srgbClr val="0070C0"/>
                </a:solidFill>
              </a:rPr>
              <a:t>idealnym</a:t>
            </a:r>
            <a:r>
              <a:rPr lang="pl-PL" sz="2050" b="1" dirty="0" smtClean="0">
                <a:solidFill>
                  <a:srgbClr val="0070C0"/>
                </a:solidFill>
              </a:rPr>
              <a:t> miejscem dla seniorów</a:t>
            </a:r>
            <a:r>
              <a:rPr lang="pl-PL" sz="2050" dirty="0" smtClean="0">
                <a:solidFill>
                  <a:srgbClr val="0070C0"/>
                </a:solidFill>
              </a:rPr>
              <a:t>?</a:t>
            </a:r>
            <a:endParaRPr lang="pl-PL" sz="2050" dirty="0">
              <a:solidFill>
                <a:srgbClr val="0070C0"/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4221695881"/>
              </p:ext>
            </p:extLst>
          </p:nvPr>
        </p:nvGraphicFramePr>
        <p:xfrm>
          <a:off x="179512" y="1844824"/>
          <a:ext cx="8784976" cy="47438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6864"/>
                <a:gridCol w="1008112"/>
              </a:tblGrid>
              <a:tr h="43204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Wysoka jakość przestrzeni miejskiej, w tym miejsca spotkań i wypoczynku (np. parki, obiekty rekreacyjne)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Bariery architektoniczne (chodniki, windy)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Lepszy dostęp do opieki medycznej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Miasto bezpieczne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</a:tr>
              <a:tr h="36780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Sprawna sieć komunikacji miejskiej również w weekendy, nowy tabor, punktualność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  <a:tr h="36780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Domy opieki społecznej, kluby seniora, opieka paliatywna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  <a:tr h="36780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Organizacja imprez i wydarzeń dla starszych osób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36780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Ceny biletów (te same lub niższe)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36780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Bogatsza oferta kulturalna i </a:t>
                      </a:r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lokalowa</a:t>
                      </a:r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 dla seniorów (kino, biblioteka itp..)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36780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Miasto bez korków   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27736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Przeciwdziałanie wykluczeniu cyfrowemu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26959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Tańsze leki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26182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Baseny osiedlowe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40960" cy="792088"/>
          </a:xfrm>
        </p:spPr>
        <p:txBody>
          <a:bodyPr>
            <a:noAutofit/>
          </a:bodyPr>
          <a:lstStyle/>
          <a:p>
            <a:r>
              <a:rPr lang="pl-PL" sz="2200" dirty="0" smtClean="0">
                <a:solidFill>
                  <a:srgbClr val="0070C0"/>
                </a:solidFill>
              </a:rPr>
              <a:t>5. Jakie warunki musi spełniać Bydgoszcz, aby być </a:t>
            </a:r>
            <a:r>
              <a:rPr lang="pl-PL" sz="2200" b="1" u="sng" dirty="0" smtClean="0">
                <a:solidFill>
                  <a:srgbClr val="0070C0"/>
                </a:solidFill>
              </a:rPr>
              <a:t>idealnym</a:t>
            </a:r>
            <a:r>
              <a:rPr lang="pl-PL" sz="2200" dirty="0" smtClean="0">
                <a:solidFill>
                  <a:srgbClr val="0070C0"/>
                </a:solidFill>
              </a:rPr>
              <a:t> miastem </a:t>
            </a:r>
            <a:r>
              <a:rPr lang="pl-PL" sz="2200" b="1" dirty="0" smtClean="0">
                <a:solidFill>
                  <a:srgbClr val="0070C0"/>
                </a:solidFill>
              </a:rPr>
              <a:t>pod względem kultury i rozrywki </a:t>
            </a:r>
            <a:r>
              <a:rPr lang="pl-PL" sz="2200" dirty="0" smtClean="0">
                <a:solidFill>
                  <a:srgbClr val="0070C0"/>
                </a:solidFill>
              </a:rPr>
              <a:t>?</a:t>
            </a:r>
            <a:endParaRPr lang="pl-PL" sz="2200" dirty="0">
              <a:solidFill>
                <a:srgbClr val="0070C0"/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851268895"/>
              </p:ext>
            </p:extLst>
          </p:nvPr>
        </p:nvGraphicFramePr>
        <p:xfrm>
          <a:off x="179512" y="1539763"/>
          <a:ext cx="8784976" cy="5348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6864"/>
                <a:gridCol w="1008112"/>
              </a:tblGrid>
              <a:tr h="57606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Obiekty kultury i edukacji (nowe, rozbudowa obecnych)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</a:tr>
              <a:tr h="57606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Dostępność oferty kulturalnej i rekreacyjnej (tanie bilety, rabaty)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Bogatsza oferta kulturalna i edukacyjna dla seniorów wraz z jej promocją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Edukacja i promocja kultury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Organizacja imprez i wydarzeń dla seniorów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  <a:tr h="36780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Nowe miejsca koncertów i festynów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36780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Wspieranie przez Miasto imprez/inicjatyw kulturalnych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36780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Rekreacja w przestrzeni miejskiej (ścieżki rowerowe, LPWiK)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36780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Obiekty i miejsca sportu i rekreacji (nowe, rozbudowa obecnych)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36780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Kultura w przestrzeni miejskiej (kamienice, murale, book-crossing)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36780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Rozbudowa bazy noclegowej i gastronomicznej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33323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Likwidacja SM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640960" cy="686944"/>
          </a:xfrm>
        </p:spPr>
        <p:txBody>
          <a:bodyPr>
            <a:noAutofit/>
          </a:bodyPr>
          <a:lstStyle/>
          <a:p>
            <a:r>
              <a:rPr lang="pl-PL" sz="2400" dirty="0" smtClean="0">
                <a:solidFill>
                  <a:srgbClr val="0070C0"/>
                </a:solidFill>
              </a:rPr>
              <a:t>6. Jakie warunki musi spełniać Bydgoszcz,</a:t>
            </a:r>
            <a:br>
              <a:rPr lang="pl-PL" sz="2400" dirty="0" smtClean="0">
                <a:solidFill>
                  <a:srgbClr val="0070C0"/>
                </a:solidFill>
              </a:rPr>
            </a:br>
            <a:r>
              <a:rPr lang="pl-PL" sz="2400" dirty="0" smtClean="0">
                <a:solidFill>
                  <a:srgbClr val="0070C0"/>
                </a:solidFill>
              </a:rPr>
              <a:t>abyś nazwał ją </a:t>
            </a:r>
            <a:r>
              <a:rPr lang="pl-PL" sz="2400" b="1" dirty="0" smtClean="0">
                <a:solidFill>
                  <a:srgbClr val="0070C0"/>
                </a:solidFill>
              </a:rPr>
              <a:t>bezpiecznym miastem </a:t>
            </a:r>
            <a:r>
              <a:rPr lang="pl-PL" sz="2400" dirty="0" smtClean="0">
                <a:solidFill>
                  <a:srgbClr val="0070C0"/>
                </a:solidFill>
              </a:rPr>
              <a:t>?</a:t>
            </a:r>
            <a:endParaRPr lang="pl-PL" sz="2400" dirty="0">
              <a:solidFill>
                <a:srgbClr val="0070C0"/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98343408"/>
              </p:ext>
            </p:extLst>
          </p:nvPr>
        </p:nvGraphicFramePr>
        <p:xfrm>
          <a:off x="179512" y="2132856"/>
          <a:ext cx="8784976" cy="42500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6864"/>
                <a:gridCol w="1008112"/>
              </a:tblGrid>
              <a:tr h="648071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Prewencyjne działania Policji i Straży Miejskiej (patrole)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29</a:t>
                      </a: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Infrastruktura drogowa (nawierzchnia, chodniki, oświetlenie, przejścia dla pieszych, parkingi)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Monitoring miejski (system reagowania)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</a:tr>
              <a:tr h="31505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Edukacja i profilaktyka dot. zagrożeń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36780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Nowocześniejszy tabor komunikacji miejskiej (ITS, monitoring wnętrza pojazdów)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36780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Szybsze reagowanie na zagrożenie życia i zdrowia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36780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Gospodarze w budynkach mieszkalnych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36780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Rozwój systemu ścieżek rowerowych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36780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Przyjazne seniorom Urzędy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36780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Powietrze bez smogu i spalin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-180528" y="188640"/>
            <a:ext cx="9505056" cy="792088"/>
          </a:xfrm>
        </p:spPr>
        <p:txBody>
          <a:bodyPr>
            <a:noAutofit/>
          </a:bodyPr>
          <a:lstStyle/>
          <a:p>
            <a:r>
              <a:rPr lang="pl-PL" sz="2200" dirty="0" smtClean="0">
                <a:solidFill>
                  <a:srgbClr val="0070C0"/>
                </a:solidFill>
              </a:rPr>
              <a:t>7. Miasto tworzą przede wszystkim jego mieszkańcy, czyli – społeczność lokalna. Jak wyobrażasz sobie </a:t>
            </a:r>
            <a:r>
              <a:rPr lang="pl-PL" sz="2200" b="1" u="sng" dirty="0" smtClean="0">
                <a:solidFill>
                  <a:srgbClr val="0070C0"/>
                </a:solidFill>
              </a:rPr>
              <a:t>idealne</a:t>
            </a:r>
            <a:r>
              <a:rPr lang="pl-PL" sz="2200" b="1" dirty="0" smtClean="0">
                <a:solidFill>
                  <a:srgbClr val="0070C0"/>
                </a:solidFill>
              </a:rPr>
              <a:t> społeczeństwo Bydgoszczy</a:t>
            </a:r>
            <a:r>
              <a:rPr lang="pl-PL" sz="2200" dirty="0" smtClean="0">
                <a:solidFill>
                  <a:srgbClr val="0070C0"/>
                </a:solidFill>
              </a:rPr>
              <a:t> ?</a:t>
            </a:r>
            <a:endParaRPr lang="pl-PL" sz="2200" dirty="0">
              <a:solidFill>
                <a:srgbClr val="0070C0"/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4194420007"/>
              </p:ext>
            </p:extLst>
          </p:nvPr>
        </p:nvGraphicFramePr>
        <p:xfrm>
          <a:off x="179512" y="2132857"/>
          <a:ext cx="8784976" cy="45832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6864"/>
                <a:gridCol w="1008112"/>
              </a:tblGrid>
              <a:tr h="72007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Obywatelska: zaangażowana w życie miasta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Przyjazna, uprzejma, cechująca się tolerancją i wysoką kulturą osobistą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Otwarta na świat i potrzeby innych, życzliwa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Zdyscyplinowana w zakresie przestrzegania zasad porządku publicznego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</a:tr>
              <a:tr h="36782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Mająca realny wpływ na </a:t>
                      </a:r>
                      <a:r>
                        <a:rPr lang="pl-PL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decyzje </a:t>
                      </a:r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władz miasta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  <a:tr h="36782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Stworzenie samorządu mieszkańców bloków i kamienic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  <a:tr h="36782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Spędzająca wolny czas na terenie miasta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36782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Egalitarna, równa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36782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Przestrzenie dla pasjonatów i hobbystów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36782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Wykształcona, myśląca, kreatywna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758952"/>
          </a:xfrm>
        </p:spPr>
        <p:txBody>
          <a:bodyPr>
            <a:noAutofit/>
          </a:bodyPr>
          <a:lstStyle/>
          <a:p>
            <a:r>
              <a:rPr lang="pl-PL" sz="2400" dirty="0" smtClean="0">
                <a:solidFill>
                  <a:srgbClr val="0070C0"/>
                </a:solidFill>
              </a:rPr>
              <a:t>8. Co jeszcze jest istotne dla Ciebie, kiedy wyobrażasz sobie Bydgoszcz </a:t>
            </a:r>
            <a:r>
              <a:rPr lang="pl-PL" sz="2400" u="sng" dirty="0" smtClean="0">
                <a:solidFill>
                  <a:srgbClr val="0070C0"/>
                </a:solidFill>
              </a:rPr>
              <a:t>w przyszłości </a:t>
            </a:r>
            <a:r>
              <a:rPr lang="pl-PL" sz="2400" b="1" u="sng" dirty="0" smtClean="0">
                <a:solidFill>
                  <a:srgbClr val="0070C0"/>
                </a:solidFill>
              </a:rPr>
              <a:t>jako miasto idealne</a:t>
            </a:r>
            <a:r>
              <a:rPr lang="pl-PL" sz="2400" b="1" dirty="0" smtClean="0">
                <a:solidFill>
                  <a:srgbClr val="0070C0"/>
                </a:solidFill>
              </a:rPr>
              <a:t> </a:t>
            </a:r>
            <a:r>
              <a:rPr lang="pl-PL" sz="2400" dirty="0" smtClean="0">
                <a:solidFill>
                  <a:srgbClr val="0070C0"/>
                </a:solidFill>
              </a:rPr>
              <a:t>?</a:t>
            </a:r>
            <a:endParaRPr lang="pl-PL" sz="2400" dirty="0">
              <a:solidFill>
                <a:srgbClr val="0070C0"/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246075990"/>
              </p:ext>
            </p:extLst>
          </p:nvPr>
        </p:nvGraphicFramePr>
        <p:xfrm>
          <a:off x="179512" y="979059"/>
          <a:ext cx="8784976" cy="57846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6864"/>
                <a:gridCol w="1008112"/>
              </a:tblGrid>
              <a:tr h="43371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Miasto o wysokiej jakości przestrzeni publicznej (zadbane, odnowione, czyste)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</a:tr>
              <a:tr h="31208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Miasto dobrze skomunikowane z regionem, Polską i Europą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  <a:tr h="31208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Miasto z dobrze rozwiniętą infrastrukturą drogową (przepustowość)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31208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Przywrócona Miastu rzeka Brda i Wisła (infrastruktura terenów nadbrzeżnych)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36434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Miasto z rozwiniętą nowoczesną gospodarką oferującą miejsca pracy i z poważnymi inwestycjami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36434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Miasto o statusie metropolii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32459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Miasto oferujące przestrzenie dla rekreacji i sportu, i wspierające sport profesjonalny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3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Miasto przyjazne dla </a:t>
                      </a:r>
                      <a:r>
                        <a:rPr lang="pl-PL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każdego przyjezdnego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Ekologiczna komunikacja publiczna w mieście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36434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Kultura energią Miasta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27474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Miasto uniwersyteckie (wysoki status uczelni, połączenie UKW+UTP, nowa ASP)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32496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Miasto o rozwiniętą siecią tramwajową (St.Fordon, Błonie, Czyżkówko, Osowa Góra)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Miasto z rozbudowaym systemem ścieżek rowerowych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Miasto rozpoznawalna w Polsce i Europie (Marka, tożsamość)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24396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Port lotniczy oknem na świat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38304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Duży węzeł przeładunkowy w południowej części miasta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23708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BTBSy "dedykowane" repatriantom ze Wschodu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23708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Lepsze usługi opiekuńcze dla seniorów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0"/>
            <a:ext cx="8640960" cy="620688"/>
          </a:xfrm>
        </p:spPr>
        <p:txBody>
          <a:bodyPr>
            <a:normAutofit/>
          </a:bodyPr>
          <a:lstStyle/>
          <a:p>
            <a:r>
              <a:rPr lang="pl-PL" sz="2800" dirty="0" smtClean="0">
                <a:solidFill>
                  <a:srgbClr val="0070C0"/>
                </a:solidFill>
              </a:rPr>
              <a:t>9. Za co </a:t>
            </a:r>
            <a:r>
              <a:rPr lang="pl-PL" sz="2800" b="1" dirty="0" smtClean="0">
                <a:solidFill>
                  <a:srgbClr val="0070C0"/>
                </a:solidFill>
              </a:rPr>
              <a:t>obecnie cenisz </a:t>
            </a:r>
            <a:r>
              <a:rPr lang="pl-PL" sz="2800" dirty="0" smtClean="0">
                <a:solidFill>
                  <a:srgbClr val="0070C0"/>
                </a:solidFill>
              </a:rPr>
              <a:t>Bydgoszcz ?</a:t>
            </a:r>
            <a:endParaRPr lang="pl-PL" sz="2800" dirty="0">
              <a:solidFill>
                <a:srgbClr val="0070C0"/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74092822"/>
              </p:ext>
            </p:extLst>
          </p:nvPr>
        </p:nvGraphicFramePr>
        <p:xfrm>
          <a:off x="179512" y="764704"/>
          <a:ext cx="8784976" cy="59026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6864"/>
                <a:gridCol w="1008112"/>
              </a:tblGrid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Za estetykę miasta (śródmieście, Stare Miasto), klimat i czystość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Za przestrzenie zielone i rekreacyjne (</a:t>
                      </a:r>
                      <a:r>
                        <a:rPr lang="pl-PL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LPWiK</a:t>
                      </a:r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, parki) i zwracanie się ku rzekom Brdzie i </a:t>
                      </a:r>
                      <a:r>
                        <a:rPr lang="pl-PL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Wiśle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Za Wyspę Młyńską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Za dobrze </a:t>
                      </a:r>
                      <a:r>
                        <a:rPr lang="pl-PL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funkcjonującą </a:t>
                      </a:r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komunikację publiczną (ITS)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Za dynamizm inwestycyjno-rozwojowy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</a:tr>
              <a:tr h="32675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Za rozwiniętą kulturę w tym muzyczną muzyczną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Za dobrze rozwiniętą infrastrukturę miejską.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Za dostęp do obiektów i placówek uzyteczności publicznej, w tym kultury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28816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Za budynek Opery Nova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38147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Za linię tramwajową do Fordonu i nowy tabor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24529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Za rozwój BPPT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22386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Za hotele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27443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Znakomite położenie geograficzne i krajobrażowe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27526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Za czystą wodę i powietrze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28766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Za spalarnię śmieci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27960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Za uczelnie wyższe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27155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Za usługi medyczne (szpitalnictwo)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20709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Za reklamy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ejski">
  <a:themeElements>
    <a:clrScheme name="Miejski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Miejski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ejski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270</TotalTime>
  <Words>1428</Words>
  <Application>Microsoft Office PowerPoint</Application>
  <PresentationFormat>Pokaz na ekranie (4:3)</PresentationFormat>
  <Paragraphs>336</Paragraphs>
  <Slides>12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Miejski</vt:lpstr>
      <vt:lpstr>Ankieta mieszkańców „2030 &gt; Strategia 2.0”</vt:lpstr>
      <vt:lpstr>1. Jakie warunki musi spełniać Bydgoszcz, aby być idealnym dla Ciebie miejscem wypoczynku/rekreacji?</vt:lpstr>
      <vt:lpstr>2. Transport i komunikacja publiczna</vt:lpstr>
      <vt:lpstr>4. Jeśli masz powyżej 65 lat, wymień, jakie warunki musi spełniać Bydgoszcz w przyszłości, aby być idealnym miejscem dla seniorów?</vt:lpstr>
      <vt:lpstr>5. Jakie warunki musi spełniać Bydgoszcz, aby być idealnym miastem pod względem kultury i rozrywki ?</vt:lpstr>
      <vt:lpstr>6. Jakie warunki musi spełniać Bydgoszcz, abyś nazwał ją bezpiecznym miastem ?</vt:lpstr>
      <vt:lpstr>7. Miasto tworzą przede wszystkim jego mieszkańcy, czyli – społeczność lokalna. Jak wyobrażasz sobie idealne społeczeństwo Bydgoszczy ?</vt:lpstr>
      <vt:lpstr>8. Co jeszcze jest istotne dla Ciebie, kiedy wyobrażasz sobie Bydgoszcz w przyszłości jako miasto idealne ?</vt:lpstr>
      <vt:lpstr>9. Za co obecnie cenisz Bydgoszcz ?</vt:lpstr>
      <vt:lpstr>10. Co Ci się zdecydowanie nie podoba w Bydgoszczy ?</vt:lpstr>
      <vt:lpstr>11. Czy uważasz, że Bydgoszcz powinna stawać się coraz większym miastem, ośrodkiem metropolitalnym o randze krajowej i europejskiej ?</vt:lpstr>
      <vt:lpstr>12. Na czym, planując inwestycje i inne działania, powinniśmy się skupić w ciągu najbliższych 5 lat? Jakie powinniśmy obrać priorytety, tworząc Bydgoszcz naszych marzeń 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Ankieta mieszkańców „2030 – Strategia 2.0”</dc:title>
  <dc:creator>jakubowskim</dc:creator>
  <cp:lastModifiedBy>szczepkowskia</cp:lastModifiedBy>
  <cp:revision>36</cp:revision>
  <dcterms:created xsi:type="dcterms:W3CDTF">2017-10-20T08:44:48Z</dcterms:created>
  <dcterms:modified xsi:type="dcterms:W3CDTF">2017-10-25T13:38:39Z</dcterms:modified>
</cp:coreProperties>
</file>