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7" r:id="rId8"/>
    <p:sldId id="268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AF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ostokąt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2017-11-09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6F7BF60-C451-47D8-A75E-D63080900846}" type="datetimeFigureOut">
              <a:rPr lang="pl-PL" smtClean="0"/>
              <a:pPr/>
              <a:t>2017-11-09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Łącznik prosty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6F7BF60-C451-47D8-A75E-D63080900846}" type="datetimeFigureOut">
              <a:rPr lang="pl-PL" smtClean="0"/>
              <a:pPr/>
              <a:t>2017-11-09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6F7BF60-C451-47D8-A75E-D63080900846}" type="datetimeFigureOut">
              <a:rPr lang="pl-PL" smtClean="0"/>
              <a:pPr/>
              <a:t>2017-11-09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pl-PL" sz="2000" dirty="0" smtClean="0"/>
              <a:t>Próba  statystyczna  590  ankiet.</a:t>
            </a:r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Wyniki  Badania  ankietowego  oparto na wypowiedziach  mieszkańców, dotyczących  sześciu  wybranych  pytań.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864096"/>
          </a:xfrm>
        </p:spPr>
        <p:txBody>
          <a:bodyPr>
            <a:normAutofit/>
          </a:bodyPr>
          <a:lstStyle/>
          <a:p>
            <a:r>
              <a:rPr lang="pl-PL" sz="3600" b="1" dirty="0" smtClean="0"/>
              <a:t>Ankieta mieszkańców</a:t>
            </a:r>
            <a:endParaRPr lang="pl-PL" sz="3600" b="1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712968" cy="1440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/>
          </a:bodyPr>
          <a:lstStyle/>
          <a:p>
            <a:r>
              <a:rPr lang="pl-PL" sz="2100" dirty="0" smtClean="0">
                <a:solidFill>
                  <a:srgbClr val="0070C0"/>
                </a:solidFill>
              </a:rPr>
              <a:t>1. Jakie warunki musi spełniać Bydgoszcz,</a:t>
            </a:r>
            <a:br>
              <a:rPr lang="pl-PL" sz="2100" dirty="0" smtClean="0">
                <a:solidFill>
                  <a:srgbClr val="0070C0"/>
                </a:solidFill>
              </a:rPr>
            </a:br>
            <a:r>
              <a:rPr lang="pl-PL" sz="2100" dirty="0" smtClean="0">
                <a:solidFill>
                  <a:srgbClr val="0070C0"/>
                </a:solidFill>
              </a:rPr>
              <a:t>aby być </a:t>
            </a:r>
            <a:r>
              <a:rPr lang="pl-PL" sz="2100" b="1" dirty="0" smtClean="0">
                <a:solidFill>
                  <a:srgbClr val="0070C0"/>
                </a:solidFill>
              </a:rPr>
              <a:t>idealnym</a:t>
            </a:r>
            <a:r>
              <a:rPr lang="pl-PL" sz="2100" dirty="0" smtClean="0">
                <a:solidFill>
                  <a:srgbClr val="0070C0"/>
                </a:solidFill>
              </a:rPr>
              <a:t> dla Ciebie </a:t>
            </a:r>
            <a:r>
              <a:rPr lang="pl-PL" sz="2100" b="1" dirty="0" smtClean="0">
                <a:solidFill>
                  <a:srgbClr val="0070C0"/>
                </a:solidFill>
              </a:rPr>
              <a:t>miejscem wypoczynku/rekreacji</a:t>
            </a:r>
            <a:r>
              <a:rPr lang="pl-PL" sz="2100" dirty="0" smtClean="0">
                <a:solidFill>
                  <a:srgbClr val="0070C0"/>
                </a:solidFill>
              </a:rPr>
              <a:t>?</a:t>
            </a:r>
            <a:endParaRPr lang="pl-PL" sz="21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1340768"/>
          <a:ext cx="8787444" cy="1760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840"/>
                <a:gridCol w="1226604"/>
              </a:tblGrid>
              <a:tr h="216024">
                <a:tc>
                  <a:txBody>
                    <a:bodyPr/>
                    <a:lstStyle/>
                    <a:p>
                      <a:pPr algn="l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Liczba wskazań</a:t>
                      </a:r>
                      <a:endParaRPr kumimoji="0" lang="pl-PL" sz="12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Zagospodarowana zieleń, parki, tereny rekreacyjne, w tym na osiedlach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489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Infrastruktura ścieżek </a:t>
                      </a:r>
                      <a:r>
                        <a:rPr lang="pl-PL" sz="1400" b="1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rowerowych</a:t>
                      </a:r>
                      <a:r>
                        <a:rPr lang="pl-PL" sz="1400" b="1" i="0" u="none" strike="noStrike" baseline="0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 i</a:t>
                      </a:r>
                      <a:r>
                        <a:rPr lang="pl-PL" sz="1400" b="1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 Bydgoski Rower Aglomeracyjny</a:t>
                      </a:r>
                      <a:endParaRPr lang="pl-PL" sz="1400" b="1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209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Dostępność, w </a:t>
                      </a:r>
                      <a:r>
                        <a:rPr lang="pl-PL" sz="1400" b="1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tym komunikacyjna, </a:t>
                      </a:r>
                      <a:r>
                        <a:rPr lang="pl-PL" sz="14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terenów rekreacji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183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Wysokiej jakości </a:t>
                      </a:r>
                      <a:r>
                        <a:rPr lang="pl-PL" sz="1400" b="1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przestrzeń </a:t>
                      </a:r>
                      <a:r>
                        <a:rPr lang="pl-PL" sz="14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publiczna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79512" y="3933056"/>
          <a:ext cx="8784976" cy="2811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840"/>
                <a:gridCol w="1224136"/>
              </a:tblGrid>
              <a:tr h="216024">
                <a:tc>
                  <a:txBody>
                    <a:bodyPr/>
                    <a:lstStyle/>
                    <a:p>
                      <a:pPr algn="l" fontAlgn="ctr"/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Liczba wskazań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Zagospodarowana zieleń, parki, tereny rekreacyjne, w tym na osiedlach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0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489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Infrastruktura ścieżek </a:t>
                      </a:r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rowerowych</a:t>
                      </a:r>
                      <a:r>
                        <a:rPr lang="pl-PL" sz="1400" b="0" i="0" u="none" strike="noStrike" baseline="0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 i</a:t>
                      </a:r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 Bydgoski Rower Aglomeracyjny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0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209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Dostępność, w </a:t>
                      </a:r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tym komunikacyjna, </a:t>
                      </a:r>
                      <a:r>
                        <a:rPr lang="pl-PL" sz="14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terenów rekreacji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0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183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Wysokiej jakości </a:t>
                      </a:r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przestrzeń </a:t>
                      </a:r>
                      <a:r>
                        <a:rPr lang="pl-PL" sz="14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publiczna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0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Tereny nadbrzeżne Brdy, Wisły i Kanału Bydgoskiego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0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171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pl-PL" sz="1400" b="0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Gastronomia, kluby, </a:t>
                      </a:r>
                      <a:r>
                        <a:rPr kumimoji="0" lang="pl-PL" sz="1400" b="0" i="0" u="none" strike="noStrike" kern="1200" dirty="0" smtClean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puby</a:t>
                      </a:r>
                      <a:r>
                        <a:rPr kumimoji="0" lang="pl-PL" sz="1400" b="0" i="0" u="none" strike="noStrike" kern="1200" baseline="0" dirty="0" smtClean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 i</a:t>
                      </a:r>
                      <a:r>
                        <a:rPr kumimoji="0" lang="pl-PL" sz="1400" b="0" i="0" u="none" strike="noStrike" kern="1200" dirty="0" smtClean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400" b="0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centra handlowe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0" i="0" u="none" strike="noStrike" kern="1200" dirty="0" smtClean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60</a:t>
                      </a:r>
                      <a:endParaRPr kumimoji="0" lang="pl-PL" sz="1400" b="0" i="0" u="none" strike="noStrike" kern="1200" dirty="0">
                        <a:solidFill>
                          <a:schemeClr val="tx1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pl-PL" sz="1400" b="0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Strefa wolna od zgiełku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0" i="0" u="none" strike="noStrike" kern="1200" dirty="0" smtClean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58</a:t>
                      </a:r>
                      <a:endParaRPr kumimoji="0" lang="pl-PL" sz="1400" b="0" i="0" u="none" strike="noStrike" kern="1200" dirty="0">
                        <a:solidFill>
                          <a:schemeClr val="tx1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83568" y="3284984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Wskazania dot. przestrzeni i komunikacji  </a:t>
            </a:r>
            <a:endParaRPr lang="pl-PL" dirty="0"/>
          </a:p>
        </p:txBody>
      </p:sp>
      <p:cxnSp>
        <p:nvCxnSpPr>
          <p:cNvPr id="7" name="Łącznik prosty 6"/>
          <p:cNvCxnSpPr/>
          <p:nvPr/>
        </p:nvCxnSpPr>
        <p:spPr>
          <a:xfrm>
            <a:off x="179512" y="5661248"/>
            <a:ext cx="878396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34400" cy="464096"/>
          </a:xfrm>
        </p:spPr>
        <p:txBody>
          <a:bodyPr>
            <a:noAutofit/>
          </a:bodyPr>
          <a:lstStyle/>
          <a:p>
            <a:r>
              <a:rPr lang="pl-PL" sz="3200" dirty="0" smtClean="0">
                <a:solidFill>
                  <a:srgbClr val="0070C0"/>
                </a:solidFill>
              </a:rPr>
              <a:t>2. Transport i komunikacja publiczna</a:t>
            </a:r>
            <a:endParaRPr lang="pl-PL" sz="32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-1" y="2500306"/>
          <a:ext cx="9144001" cy="4649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1508"/>
                <a:gridCol w="371788"/>
                <a:gridCol w="6840893"/>
                <a:gridCol w="369812"/>
              </a:tblGrid>
              <a:tr h="428628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l-PL" sz="15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tramwaj</a:t>
                      </a:r>
                    </a:p>
                    <a:p>
                      <a:pPr algn="ctr" fontAlgn="ctr"/>
                      <a:r>
                        <a:rPr lang="pl-PL" sz="15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+autobus</a:t>
                      </a:r>
                      <a:endParaRPr lang="pl-PL" sz="15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248</a:t>
                      </a:r>
                      <a:endParaRPr kumimoji="0" lang="pl-PL" sz="1400" b="1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Lepiej rozplanowane trasy komunikacji publicznej w tym: nowe linie, węzły przesiadkowe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94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53855">
                <a:tc vMerge="1">
                  <a:txBody>
                    <a:bodyPr/>
                    <a:lstStyle/>
                    <a:p>
                      <a:pPr algn="l" fontAlgn="b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Wymiana taboru tramwajowego i autobusowego (często awaryjnego)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63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00066">
                <a:tc vMerge="1">
                  <a:txBody>
                    <a:bodyPr/>
                    <a:lstStyle/>
                    <a:p>
                      <a:pPr algn="l" fontAlgn="b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Niezawodność, punktualność, częstotliwość i informacja dot. ruchu tramwajowego/autobusowego 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58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Ceny biletów (te same lub niższe), bilety czasowe, bezpłatne przejazdy dla dzieci, biletomaty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18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03999">
                <a:tc vMerge="1">
                  <a:txBody>
                    <a:bodyPr/>
                    <a:lstStyle/>
                    <a:p>
                      <a:pPr algn="l" fontAlgn="b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System Park &amp; Ride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9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rower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148</a:t>
                      </a:r>
                      <a:endParaRPr kumimoji="0" lang="pl-PL" sz="1400" b="1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Większe udogodnienia dla ruchu rowerowego (większa sieć) i rolkowego, BRA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148</a:t>
                      </a:r>
                      <a:endParaRPr kumimoji="0" lang="pl-PL" sz="14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samochód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118</a:t>
                      </a:r>
                      <a:endParaRPr kumimoji="0" lang="pl-PL" sz="1400" b="1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Większa przepustowość ulic (brak korków), bezpieczeństwo</a:t>
                      </a:r>
                      <a:endParaRPr kumimoji="0" lang="pl-PL" sz="14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81</a:t>
                      </a:r>
                      <a:endParaRPr kumimoji="0" lang="pl-PL" sz="14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Wyremontowane i oświetlone ulice i drogi (m.in. parkingi, </a:t>
                      </a:r>
                      <a:r>
                        <a:rPr kumimoji="0" lang="pl-PL" sz="14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obwodnice)</a:t>
                      </a:r>
                      <a:endParaRPr kumimoji="0" lang="pl-PL" sz="14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37</a:t>
                      </a:r>
                      <a:endParaRPr kumimoji="0" lang="pl-PL" sz="14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pieszo/rolki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28</a:t>
                      </a:r>
                      <a:endParaRPr kumimoji="0" lang="pl-PL" sz="1400" b="1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Przejścia dla pieszych i chodniki (wyremontowane)</a:t>
                      </a:r>
                      <a:endParaRPr kumimoji="0" lang="pl-PL" sz="14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19</a:t>
                      </a:r>
                      <a:endParaRPr kumimoji="0" lang="pl-PL" sz="14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0184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szybka kolej miejska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23</a:t>
                      </a:r>
                      <a:endParaRPr kumimoji="0" lang="pl-PL" sz="1400" b="1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0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pl-PL" sz="14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np. na odcinku od stacji Bydgoszcz Błonie do stacji  Bydgoszcz Fordon</a:t>
                      </a:r>
                      <a:endParaRPr kumimoji="0" lang="pl-PL" sz="14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0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pl-PL" sz="14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11</a:t>
                      </a:r>
                      <a:endParaRPr kumimoji="0" lang="pl-PL" sz="14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metro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23</a:t>
                      </a:r>
                      <a:endParaRPr kumimoji="0" lang="pl-PL" sz="1400" b="1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np.</a:t>
                      </a:r>
                      <a:r>
                        <a:rPr kumimoji="0" lang="pl-PL" sz="1400" b="0" i="0" u="none" strike="noStrike" kern="1200" baseline="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4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łączące Fordon z Osową Górą </a:t>
                      </a:r>
                      <a:endParaRPr kumimoji="0" lang="pl-PL" sz="14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0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pl-PL" sz="14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13</a:t>
                      </a:r>
                      <a:endParaRPr kumimoji="0" lang="pl-PL" sz="14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pojazd elektryczny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11</a:t>
                      </a:r>
                      <a:endParaRPr kumimoji="0" lang="pl-PL" sz="1400" b="1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Punkty szybkiego ładowania aut elektrycznych</a:t>
                      </a:r>
                      <a:endParaRPr kumimoji="0" lang="pl-PL" sz="14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6</a:t>
                      </a:r>
                      <a:endParaRPr kumimoji="0" lang="pl-PL" sz="14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214282" y="1285860"/>
            <a:ext cx="2376264" cy="120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50" dirty="0" smtClean="0"/>
              <a:t>a) przemieszczając </a:t>
            </a:r>
            <a:r>
              <a:rPr lang="pl-PL" sz="1450" dirty="0"/>
              <a:t>się na dalsze odległości po Bydgoszczy, </a:t>
            </a:r>
            <a:r>
              <a:rPr lang="pl-PL" sz="1450" b="1" dirty="0"/>
              <a:t>najbardziej </a:t>
            </a:r>
            <a:r>
              <a:rPr lang="pl-PL" sz="1450" b="1" u="sng" dirty="0"/>
              <a:t>chciałabym/ chciałbym</a:t>
            </a:r>
            <a:r>
              <a:rPr lang="pl-PL" sz="1450" b="1" dirty="0"/>
              <a:t> poruszać </a:t>
            </a:r>
            <a:r>
              <a:rPr lang="pl-PL" sz="1450" b="1" dirty="0" smtClean="0"/>
              <a:t>się</a:t>
            </a:r>
            <a:r>
              <a:rPr lang="pl-PL" sz="1450" dirty="0" smtClean="0"/>
              <a:t>…</a:t>
            </a:r>
            <a:endParaRPr lang="pl-PL" sz="145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786050" y="1928802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50" dirty="0" smtClean="0"/>
              <a:t>b) b</a:t>
            </a:r>
            <a:r>
              <a:rPr lang="pl-PL" sz="1600" dirty="0" smtClean="0"/>
              <a:t>ędę </a:t>
            </a:r>
            <a:r>
              <a:rPr lang="pl-PL" sz="1600" dirty="0"/>
              <a:t>zadowolona/y z przemieszczania się po Bydgoszczy </a:t>
            </a:r>
            <a:r>
              <a:rPr lang="pl-PL" sz="1600" b="1" u="sng" dirty="0"/>
              <a:t>wybranym wyżej</a:t>
            </a:r>
            <a:r>
              <a:rPr lang="pl-PL" sz="1600" b="1" dirty="0"/>
              <a:t> środkiem transportu </a:t>
            </a:r>
            <a:r>
              <a:rPr lang="pl-PL" sz="1600" dirty="0"/>
              <a:t>pod warunkiem, że</a:t>
            </a:r>
            <a:r>
              <a:rPr lang="pl-PL" sz="1450" dirty="0" smtClean="0"/>
              <a:t>…</a:t>
            </a:r>
            <a:endParaRPr lang="pl-PL" sz="1450" dirty="0"/>
          </a:p>
        </p:txBody>
      </p:sp>
      <p:cxnSp>
        <p:nvCxnSpPr>
          <p:cNvPr id="9" name="Łącznik prosty 8"/>
          <p:cNvCxnSpPr/>
          <p:nvPr/>
        </p:nvCxnSpPr>
        <p:spPr>
          <a:xfrm>
            <a:off x="0" y="4357694"/>
            <a:ext cx="91440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/>
          <p:cNvCxnSpPr/>
          <p:nvPr/>
        </p:nvCxnSpPr>
        <p:spPr>
          <a:xfrm>
            <a:off x="0" y="4714884"/>
            <a:ext cx="91440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15"/>
          <p:cNvCxnSpPr/>
          <p:nvPr/>
        </p:nvCxnSpPr>
        <p:spPr>
          <a:xfrm>
            <a:off x="0" y="5429264"/>
            <a:ext cx="91440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0" y="5857892"/>
            <a:ext cx="91440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/>
          <p:cNvCxnSpPr/>
          <p:nvPr/>
        </p:nvCxnSpPr>
        <p:spPr>
          <a:xfrm>
            <a:off x="0" y="6357958"/>
            <a:ext cx="91440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18"/>
          <p:cNvCxnSpPr/>
          <p:nvPr/>
        </p:nvCxnSpPr>
        <p:spPr>
          <a:xfrm>
            <a:off x="0" y="6715148"/>
            <a:ext cx="91440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758952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70C0"/>
                </a:solidFill>
              </a:rPr>
              <a:t>8. Co jeszcze jest istotne dla Ciebie, kiedy wyobrażasz sobie Bydgoszcz </a:t>
            </a:r>
            <a:r>
              <a:rPr lang="pl-PL" sz="2400" u="sng" dirty="0" smtClean="0">
                <a:solidFill>
                  <a:srgbClr val="0070C0"/>
                </a:solidFill>
              </a:rPr>
              <a:t>w przyszłości </a:t>
            </a:r>
            <a:r>
              <a:rPr lang="pl-PL" sz="2400" b="1" u="sng" dirty="0" smtClean="0">
                <a:solidFill>
                  <a:srgbClr val="0070C0"/>
                </a:solidFill>
              </a:rPr>
              <a:t>jako miasto idealne</a:t>
            </a:r>
            <a:r>
              <a:rPr lang="pl-PL" sz="2400" b="1" dirty="0" smtClean="0">
                <a:solidFill>
                  <a:srgbClr val="0070C0"/>
                </a:solidFill>
              </a:rPr>
              <a:t> </a:t>
            </a:r>
            <a:r>
              <a:rPr lang="pl-PL" sz="2400" dirty="0" smtClean="0">
                <a:solidFill>
                  <a:srgbClr val="0070C0"/>
                </a:solidFill>
              </a:rPr>
              <a:t>?</a:t>
            </a:r>
            <a:endParaRPr lang="pl-PL" sz="2400" dirty="0">
              <a:solidFill>
                <a:srgbClr val="0070C0"/>
              </a:solidFill>
            </a:endParaRPr>
          </a:p>
        </p:txBody>
      </p:sp>
      <p:graphicFrame>
        <p:nvGraphicFramePr>
          <p:cNvPr id="3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980728"/>
          <a:ext cx="8784976" cy="1710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80584"/>
                <a:gridCol w="1204392"/>
              </a:tblGrid>
              <a:tr h="144016">
                <a:tc>
                  <a:txBody>
                    <a:bodyPr/>
                    <a:lstStyle/>
                    <a:p>
                      <a:pPr algn="l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Liczba wskazań</a:t>
                      </a:r>
                      <a:endParaRPr kumimoji="0" lang="pl-PL" sz="12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Miasto o wysokiej jakości przestrzeni publicznej (zadbane, </a:t>
                      </a:r>
                      <a:r>
                        <a:rPr lang="pl-PL" sz="1300" b="1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odnowione i estetyczne)</a:t>
                      </a:r>
                      <a:endParaRPr lang="pl-PL" sz="1300" b="1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101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Miasto z dobrze rozwiniętą infrastrukturą </a:t>
                      </a:r>
                      <a:r>
                        <a:rPr lang="pl-PL" sz="1300" b="1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drogową </a:t>
                      </a:r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(przepustowość, chodniki, parkingi, </a:t>
                      </a:r>
                      <a:r>
                        <a:rPr lang="pl-PL" sz="1300" b="1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jakość nawierzchni)</a:t>
                      </a:r>
                      <a:endParaRPr lang="pl-PL" sz="1300" b="1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Miasto z rozwiniętą nowoczesną gospodarką oferującą miejsca pracy i z poważnymi inwestycjami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Rozwinięta sieć ekologicznej komunikacja publicznej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755576" y="2852936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Wskazania dot. przestrzeni i komunikacji  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79512" y="3202495"/>
          <a:ext cx="8784976" cy="3472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80584"/>
                <a:gridCol w="1204392"/>
              </a:tblGrid>
              <a:tr h="226505">
                <a:tc>
                  <a:txBody>
                    <a:bodyPr/>
                    <a:lstStyle/>
                    <a:p>
                      <a:pPr algn="l" fontAlgn="ctr"/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Liczba wskazań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Miasto o wysokiej </a:t>
                      </a:r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jakości przestrzeni publicznej (zadbane, odnowione</a:t>
                      </a:r>
                      <a:r>
                        <a:rPr lang="pl-PL" sz="1300" b="0" i="0" u="none" strike="noStrike" baseline="0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 </a:t>
                      </a:r>
                      <a:r>
                        <a:rPr lang="pl-PL" sz="1300" b="0" i="0" u="none" strike="noStrike" baseline="0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i</a:t>
                      </a:r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 estetyczne)</a:t>
                      </a:r>
                      <a:endParaRPr lang="pl-PL" sz="13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101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Miasto z dobrze rozwiniętą infrastrukturą drogową (przepustowość, </a:t>
                      </a:r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chodniki</a:t>
                      </a:r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, parkingi, </a:t>
                      </a:r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jakość nawierzchni)</a:t>
                      </a:r>
                      <a:endParaRPr lang="pl-PL" sz="13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Rozwinięta sieć ekologicznej komunikacja publicznej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Miasto oferujące przestrzenie dla rekreacji i sportu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Miasto z </a:t>
                      </a:r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rozbudowanym </a:t>
                      </a:r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systemem ścieżek rowerowych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 smtClean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38</a:t>
                      </a:r>
                      <a:endParaRPr kumimoji="0" lang="pl-PL" sz="1300" b="0" i="0" u="none" strike="noStrike" kern="1200" dirty="0">
                        <a:solidFill>
                          <a:schemeClr val="tx1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0127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Miasto dobrze skomunikowane z regionem, Polską i Europą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 smtClean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38</a:t>
                      </a:r>
                      <a:endParaRPr kumimoji="0" lang="pl-PL" sz="1300" b="0" i="0" u="none" strike="noStrike" kern="1200" dirty="0">
                        <a:solidFill>
                          <a:schemeClr val="tx1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7999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Przywrócona miastu rzeka Brda i Wisła (infrastruktura terenów nadbrzeżnych, żegluga, port)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 smtClean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25</a:t>
                      </a:r>
                      <a:endParaRPr kumimoji="0" lang="pl-PL" sz="1300" b="0" i="0" u="none" strike="noStrike" kern="1200" dirty="0">
                        <a:solidFill>
                          <a:schemeClr val="tx1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6919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Port lotniczy z </a:t>
                      </a:r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siatką </a:t>
                      </a:r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połączeń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 smtClean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15</a:t>
                      </a:r>
                      <a:endParaRPr kumimoji="0" lang="pl-PL" sz="1300" b="0" i="0" u="none" strike="noStrike" kern="1200" dirty="0">
                        <a:solidFill>
                          <a:schemeClr val="tx1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5839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Funkcjonujące metro i </a:t>
                      </a:r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szybka</a:t>
                      </a:r>
                      <a:r>
                        <a:rPr lang="pl-PL" sz="1300" b="0" i="0" u="none" strike="noStrike" baseline="0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 kolej miejska</a:t>
                      </a:r>
                      <a:endParaRPr lang="pl-PL" sz="13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 smtClean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11</a:t>
                      </a:r>
                      <a:endParaRPr kumimoji="0" lang="pl-PL" sz="1300" b="0" i="0" u="none" strike="noStrike" kern="1200" dirty="0">
                        <a:solidFill>
                          <a:schemeClr val="tx1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4759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Rozwój dzielnic, osiedli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 smtClean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11</a:t>
                      </a:r>
                      <a:endParaRPr kumimoji="0" lang="pl-PL" sz="1300" b="0" i="0" u="none" strike="noStrike" kern="1200" dirty="0">
                        <a:solidFill>
                          <a:schemeClr val="tx1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cxnSp>
        <p:nvCxnSpPr>
          <p:cNvPr id="6" name="Łącznik prosty 5"/>
          <p:cNvCxnSpPr/>
          <p:nvPr/>
        </p:nvCxnSpPr>
        <p:spPr>
          <a:xfrm>
            <a:off x="179512" y="4581128"/>
            <a:ext cx="878396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20688"/>
          </a:xfrm>
        </p:spPr>
        <p:txBody>
          <a:bodyPr>
            <a:normAutofit/>
          </a:bodyPr>
          <a:lstStyle/>
          <a:p>
            <a:r>
              <a:rPr lang="pl-PL" sz="3200" dirty="0" smtClean="0">
                <a:solidFill>
                  <a:srgbClr val="0070C0"/>
                </a:solidFill>
              </a:rPr>
              <a:t>9. Za co </a:t>
            </a:r>
            <a:r>
              <a:rPr lang="pl-PL" sz="3200" b="1" dirty="0" smtClean="0">
                <a:solidFill>
                  <a:srgbClr val="0070C0"/>
                </a:solidFill>
              </a:rPr>
              <a:t>obecnie cenisz </a:t>
            </a:r>
            <a:r>
              <a:rPr lang="pl-PL" sz="3200" dirty="0" smtClean="0">
                <a:solidFill>
                  <a:srgbClr val="0070C0"/>
                </a:solidFill>
              </a:rPr>
              <a:t>Bydgoszcz ?</a:t>
            </a:r>
            <a:endParaRPr lang="pl-PL" sz="3200" dirty="0">
              <a:solidFill>
                <a:srgbClr val="0070C0"/>
              </a:solidFill>
            </a:endParaRPr>
          </a:p>
        </p:txBody>
      </p:sp>
      <p:graphicFrame>
        <p:nvGraphicFramePr>
          <p:cNvPr id="3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1268760"/>
          <a:ext cx="8784976" cy="1665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840"/>
                <a:gridCol w="1224136"/>
              </a:tblGrid>
              <a:tr h="216023">
                <a:tc>
                  <a:txBody>
                    <a:bodyPr/>
                    <a:lstStyle/>
                    <a:p>
                      <a:pPr algn="l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Liczba wskazań</a:t>
                      </a:r>
                      <a:endParaRPr kumimoji="0" lang="pl-PL" sz="12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1680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Za przestrzenie zielone i rekreacyjne </a:t>
                      </a:r>
                      <a:r>
                        <a:rPr lang="pl-PL" sz="1300" b="1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(m.in. LPKiW, </a:t>
                      </a:r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parki) i zwracanie się ku rzekom Brdzie i </a:t>
                      </a:r>
                      <a:r>
                        <a:rPr lang="pl-PL" sz="1300" b="1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Wiśle</a:t>
                      </a:r>
                      <a:endParaRPr lang="pl-PL" sz="1300" b="1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327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Za estetykę miasta </a:t>
                      </a:r>
                      <a:r>
                        <a:rPr lang="pl-PL" sz="1300" b="1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(Śródmieście</a:t>
                      </a:r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, Stare Miasto), klimat i czystość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209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Za dynamizm inwestycyjno-rozwojowy (m.in. BPPT)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151</a:t>
                      </a:r>
                    </a:p>
                  </a:txBody>
                  <a:tcPr marL="9525" marR="9525" marT="9525" marB="0" anchor="ctr"/>
                </a:tc>
              </a:tr>
              <a:tr h="31239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Za jakość życia</a:t>
                      </a:r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, otwarci </a:t>
                      </a:r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ludzie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126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539552" y="3212976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Wskazania dot. przestrzeni i komunikacji  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79512" y="3645024"/>
          <a:ext cx="8784976" cy="2910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1167"/>
                <a:gridCol w="1163809"/>
              </a:tblGrid>
              <a:tr h="216024">
                <a:tc>
                  <a:txBody>
                    <a:bodyPr/>
                    <a:lstStyle/>
                    <a:p>
                      <a:pPr algn="l" fontAlgn="ctr"/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Liczba wskazań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Za przestrzenie zielone i rekreacyjne </a:t>
                      </a:r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(m.in. LPKiW, </a:t>
                      </a:r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parki) i zwracanie się ku rzekom Brdzie i </a:t>
                      </a:r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Wiśle</a:t>
                      </a:r>
                      <a:endParaRPr lang="pl-PL" sz="13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327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Za estetykę miasta </a:t>
                      </a:r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(Śródmieście</a:t>
                      </a:r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, Stare Miasto), klimat i czystość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209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Za Wyspę Młyńską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113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pl-PL" sz="1300" b="0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Za dobrze rozwiniętą infrastrukturę miejską (drogi)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pl-PL" sz="1300" b="0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Za dobrze </a:t>
                      </a:r>
                      <a:r>
                        <a:rPr kumimoji="0" lang="pl-PL" sz="1300" b="0" i="0" u="none" strike="noStrike" kern="1200" dirty="0" smtClean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funkcjonującą </a:t>
                      </a:r>
                      <a:r>
                        <a:rPr kumimoji="0" lang="pl-PL" sz="1300" b="0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komunikację publiczną, ITS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</a:tr>
              <a:tr h="290795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pl-PL" sz="1300" b="0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Za linię tramwajową do Fordonu i nowy tabor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</a:tr>
              <a:tr h="279995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pl-PL" sz="1300" b="0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Za funkcjonujący rower miejski i ścieżki rowerowe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</a:tr>
              <a:tr h="269195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pl-PL" sz="1300" b="0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Za </a:t>
                      </a:r>
                      <a:r>
                        <a:rPr kumimoji="0" lang="pl-PL" sz="1300" b="0" i="0" u="none" strike="noStrike" kern="1200" dirty="0" smtClean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kluby, puby, </a:t>
                      </a:r>
                      <a:r>
                        <a:rPr kumimoji="0" lang="pl-PL" sz="1300" b="0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lokale </a:t>
                      </a:r>
                      <a:r>
                        <a:rPr kumimoji="0" lang="pl-PL" sz="1300" b="0" i="0" u="none" strike="noStrike" kern="1200" dirty="0" smtClean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gastronomiczne </a:t>
                      </a:r>
                      <a:r>
                        <a:rPr kumimoji="0" lang="pl-PL" sz="1300" b="0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i centra handlowe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cxnSp>
        <p:nvCxnSpPr>
          <p:cNvPr id="6" name="Łącznik prosty 5"/>
          <p:cNvCxnSpPr/>
          <p:nvPr/>
        </p:nvCxnSpPr>
        <p:spPr>
          <a:xfrm>
            <a:off x="179512" y="4653136"/>
            <a:ext cx="878396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008112"/>
          </a:xfrm>
        </p:spPr>
        <p:txBody>
          <a:bodyPr>
            <a:noAutofit/>
          </a:bodyPr>
          <a:lstStyle/>
          <a:p>
            <a:r>
              <a:rPr lang="pl-PL" sz="2800" dirty="0" smtClean="0">
                <a:solidFill>
                  <a:srgbClr val="0070C0"/>
                </a:solidFill>
              </a:rPr>
              <a:t>10. Co Ci się </a:t>
            </a:r>
            <a:r>
              <a:rPr lang="pl-PL" sz="2800" b="1" dirty="0" smtClean="0">
                <a:solidFill>
                  <a:srgbClr val="0070C0"/>
                </a:solidFill>
              </a:rPr>
              <a:t>zdecydowanie nie podoba </a:t>
            </a:r>
            <a:r>
              <a:rPr lang="pl-PL" sz="2800" dirty="0" smtClean="0">
                <a:solidFill>
                  <a:srgbClr val="0070C0"/>
                </a:solidFill>
              </a:rPr>
              <a:t>w Bydgoszczy ?</a:t>
            </a:r>
            <a:endParaRPr lang="pl-PL" sz="2800" dirty="0">
              <a:solidFill>
                <a:srgbClr val="0070C0"/>
              </a:solidFill>
            </a:endParaRPr>
          </a:p>
        </p:txBody>
      </p:sp>
      <p:graphicFrame>
        <p:nvGraphicFramePr>
          <p:cNvPr id="3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1196752"/>
          <a:ext cx="8784976" cy="1521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6824"/>
                <a:gridCol w="1368152"/>
              </a:tblGrid>
              <a:tr h="216024">
                <a:tc>
                  <a:txBody>
                    <a:bodyPr/>
                    <a:lstStyle/>
                    <a:p>
                      <a:pPr algn="l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Liczba wskazań</a:t>
                      </a:r>
                      <a:endParaRPr kumimoji="0" lang="pl-PL" sz="12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Za stan dróg, ulic, chodników i parkingów (przepustowość)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295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Brak dbałości o stan zagospodarowania przestrzeni miasta (śródmieście, </a:t>
                      </a:r>
                      <a:r>
                        <a:rPr lang="pl-PL" sz="1300" b="1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osiedla, </a:t>
                      </a:r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tereny nadrzeczne)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142</a:t>
                      </a:r>
                    </a:p>
                  </a:txBody>
                  <a:tcPr marL="9525" marR="9525" marT="9525" marB="0" anchor="ctr"/>
                </a:tc>
              </a:tr>
              <a:tr h="28827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1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Zaniedbana substancja mieszkaniowa </a:t>
                      </a:r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(kamienice) i </a:t>
                      </a:r>
                      <a:r>
                        <a:rPr lang="pl-PL" sz="1300" b="1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słaba estetyka miasta</a:t>
                      </a:r>
                      <a:endParaRPr lang="pl-PL" sz="1300" b="1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126</a:t>
                      </a:r>
                    </a:p>
                  </a:txBody>
                  <a:tcPr marL="9525" marR="9525" marT="9525" marB="0" anchor="ctr"/>
                </a:tc>
              </a:tr>
              <a:tr h="24038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1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Źle funkcjonująca komunikacja publiczna (nowe linie, rozszerzenie siatki tras)</a:t>
                      </a:r>
                      <a:endParaRPr lang="pl-PL" sz="1300" b="1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96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683568" y="2996952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Wskazania dot. przestrzeni i komunikacji  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79512" y="3450090"/>
          <a:ext cx="8784976" cy="3262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6824"/>
                <a:gridCol w="1368152"/>
              </a:tblGrid>
              <a:tr h="194934">
                <a:tc>
                  <a:txBody>
                    <a:bodyPr/>
                    <a:lstStyle/>
                    <a:p>
                      <a:pPr algn="l" fontAlgn="ctr"/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Liczba wskazań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Za stan dróg, ulic, chodników i parkingów (przepustowość)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295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Brak dbałości o stan zagospodarowania przestrzeni miasta (śródmieście, </a:t>
                      </a:r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osiedla, </a:t>
                      </a:r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tereny nadrzeczne)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142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Zaniedbana substancja mieszkaniowa </a:t>
                      </a:r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(kamienice) i </a:t>
                      </a:r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słaba estetyka miasta</a:t>
                      </a:r>
                      <a:endParaRPr lang="pl-PL" sz="13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126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Źle funkcjonująca komunikacja publiczna (nowe linie, rozszerzenie siatki tras)</a:t>
                      </a:r>
                      <a:endParaRPr lang="pl-PL" sz="13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96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Za brak dbałości o tereny zieleni miejskiej i rekreację np. bulwary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</a:tr>
              <a:tr h="29079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Za słabo rozwiniętą sieć ścieżek rowerowych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59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Za słabe skomunikowanie z regionem i krajem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</a:tr>
              <a:tr h="26919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Za brak utwardzonych ulic osiedlowych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</a:tr>
              <a:tr h="25839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Za słabą siatkę połączeń lotniczych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cxnSp>
        <p:nvCxnSpPr>
          <p:cNvPr id="6" name="Łącznik prosty 5"/>
          <p:cNvCxnSpPr/>
          <p:nvPr/>
        </p:nvCxnSpPr>
        <p:spPr>
          <a:xfrm>
            <a:off x="179512" y="5157192"/>
            <a:ext cx="878396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758952"/>
          </a:xfrm>
        </p:spPr>
        <p:txBody>
          <a:bodyPr>
            <a:noAutofit/>
          </a:bodyPr>
          <a:lstStyle/>
          <a:p>
            <a:r>
              <a:rPr lang="pl-PL" sz="2000" dirty="0" smtClean="0">
                <a:solidFill>
                  <a:srgbClr val="0070C0"/>
                </a:solidFill>
              </a:rPr>
              <a:t>12. Na czym, planując inwestycje i inne działania, powinniśmy się skupić w ciągu najbliższych 5 lat? </a:t>
            </a:r>
            <a:r>
              <a:rPr lang="pl-PL" sz="2000" b="1" dirty="0" smtClean="0">
                <a:solidFill>
                  <a:srgbClr val="0070C0"/>
                </a:solidFill>
              </a:rPr>
              <a:t>Jakie powinniśmy obrać priorytety</a:t>
            </a:r>
            <a:r>
              <a:rPr lang="pl-PL" sz="2000" dirty="0" smtClean="0">
                <a:solidFill>
                  <a:srgbClr val="0070C0"/>
                </a:solidFill>
              </a:rPr>
              <a:t>, tworząc Bydgoszcz naszych marzeń ?</a:t>
            </a:r>
            <a:endParaRPr lang="pl-PL" sz="2000" dirty="0">
              <a:solidFill>
                <a:srgbClr val="0070C0"/>
              </a:solidFill>
            </a:endParaRPr>
          </a:p>
        </p:txBody>
      </p:sp>
      <p:graphicFrame>
        <p:nvGraphicFramePr>
          <p:cNvPr id="3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1412777"/>
          <a:ext cx="8784976" cy="18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3539"/>
                <a:gridCol w="1271437"/>
              </a:tblGrid>
              <a:tr h="360040">
                <a:tc>
                  <a:txBody>
                    <a:bodyPr/>
                    <a:lstStyle/>
                    <a:p>
                      <a:pPr algn="l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Liczba wskazań</a:t>
                      </a:r>
                      <a:endParaRPr kumimoji="0" lang="pl-PL" sz="12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Dobrze rozwinięta infrastruktura dróg i ulic (przepustowość)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295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Wysokiej jakości przestrzeń publiczna (kamienice, biurowce, estetyka)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>
                          <a:solidFill>
                            <a:schemeClr val="tx1"/>
                          </a:solidFill>
                          <a:latin typeface="Czcionka tekstu podstawowego"/>
                        </a:rPr>
                        <a:t>220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Pozyskiwanie inwestorów zewnętrznych, nowe miejsca pracy, wsparcie przedsiębiorczości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179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Rozwój sieci komunikacji publicznej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152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611560" y="3501008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Wskazania dot. przestrzeni i komunikacji  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79512" y="3933056"/>
          <a:ext cx="8784976" cy="2734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8585"/>
                <a:gridCol w="1236391"/>
              </a:tblGrid>
              <a:tr h="216024">
                <a:tc>
                  <a:txBody>
                    <a:bodyPr/>
                    <a:lstStyle/>
                    <a:p>
                      <a:pPr algn="l" fontAlgn="ctr"/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Liczba wskazań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Dobrze rozwinięta infrastruktura dróg i ulic (przepustowość)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295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Wysokiej jakości przestrzeń publiczna (kamienice, biurowce, estetyka)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>
                          <a:solidFill>
                            <a:schemeClr val="tx1"/>
                          </a:solidFill>
                          <a:latin typeface="Czcionka tekstu podstawowego"/>
                        </a:rPr>
                        <a:t>220</a:t>
                      </a:r>
                    </a:p>
                  </a:txBody>
                  <a:tcPr marL="9525" marR="9525" marT="9525" marB="0" anchor="ctr"/>
                </a:tc>
              </a:tr>
              <a:tr h="32319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Rozwój sieci komunikacji publicznej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152</a:t>
                      </a:r>
                    </a:p>
                  </a:txBody>
                  <a:tcPr marL="9525" marR="9525" marT="9525" marB="0" anchor="ctr"/>
                </a:tc>
              </a:tr>
              <a:tr h="31239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Miasto dobrze skomunikowane z </a:t>
                      </a:r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regionem (m.in. SKM),</a:t>
                      </a:r>
                      <a:r>
                        <a:rPr lang="pl-PL" sz="1300" b="0" i="0" u="none" strike="noStrike" baseline="0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 </a:t>
                      </a:r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Polską </a:t>
                      </a:r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i </a:t>
                      </a:r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Europą</a:t>
                      </a:r>
                      <a:endParaRPr lang="pl-PL" sz="13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</a:tr>
              <a:tr h="30159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Rozwój atrakcyjnych terenów rekreacyjnych (parki, zieleńce, lasy)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</a:tr>
              <a:tr h="29079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Rozwój sieci ścieżek rowerowych, </a:t>
                      </a:r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Bydgoski</a:t>
                      </a:r>
                      <a:r>
                        <a:rPr lang="pl-PL" sz="1300" b="0" i="0" u="none" strike="noStrike" baseline="0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 Rower Aglomeracyjny</a:t>
                      </a:r>
                      <a:endParaRPr lang="pl-PL" sz="13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 smtClean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75</a:t>
                      </a:r>
                      <a:endParaRPr kumimoji="0" lang="pl-PL" sz="1300" b="0" i="0" u="none" strike="noStrike" kern="1200" dirty="0">
                        <a:solidFill>
                          <a:schemeClr val="tx1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7999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Zagospodarowane tereny nadbrzeżne Brdy i Wisły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 smtClean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60</a:t>
                      </a:r>
                      <a:endParaRPr kumimoji="0" lang="pl-PL" sz="1300" b="0" i="0" u="none" strike="noStrike" kern="1200" dirty="0">
                        <a:solidFill>
                          <a:schemeClr val="tx1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6919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Rozwój portu lotniczego i budowa portu multimodalnego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300" b="0" i="0" u="none" strike="noStrike" kern="1200" dirty="0" smtClean="0">
                          <a:solidFill>
                            <a:schemeClr val="tx1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45</a:t>
                      </a:r>
                      <a:endParaRPr kumimoji="0" lang="pl-PL" sz="1300" b="0" i="0" u="none" strike="noStrike" kern="1200" dirty="0">
                        <a:solidFill>
                          <a:schemeClr val="tx1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cxnSp>
        <p:nvCxnSpPr>
          <p:cNvPr id="6" name="Łącznik prosty 5"/>
          <p:cNvCxnSpPr/>
          <p:nvPr/>
        </p:nvCxnSpPr>
        <p:spPr>
          <a:xfrm>
            <a:off x="179512" y="5229200"/>
            <a:ext cx="878396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34400" cy="968152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351AFA"/>
                </a:solidFill>
              </a:rPr>
              <a:t>Przyjazna przestrzeń i komunikacja</a:t>
            </a:r>
            <a:br>
              <a:rPr lang="pl-PL" sz="2800" dirty="0" smtClean="0">
                <a:solidFill>
                  <a:srgbClr val="351AFA"/>
                </a:solidFill>
              </a:rPr>
            </a:br>
            <a:r>
              <a:rPr lang="pl-PL" sz="2800" dirty="0" smtClean="0">
                <a:solidFill>
                  <a:srgbClr val="351AFA"/>
                </a:solidFill>
              </a:rPr>
              <a:t>– ważniejsze wskazania</a:t>
            </a:r>
            <a:endParaRPr lang="pl-PL" sz="2800" dirty="0">
              <a:solidFill>
                <a:srgbClr val="351AFA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1200"/>
              </a:spcBef>
              <a:buNone/>
            </a:pPr>
            <a:r>
              <a:rPr lang="pl-PL" sz="2800" b="1" dirty="0" smtClean="0"/>
              <a:t>pytanie 1:</a:t>
            </a:r>
            <a:r>
              <a:rPr lang="pl-PL" sz="2800" dirty="0" smtClean="0"/>
              <a:t> Miasto idealne dla wypoczynku to takie które posiada zagospodarowaną zieleń, tereny rekreacyjne (również na osiedlach) oraz rozwiniętą infrastrukturę rowerową.</a:t>
            </a:r>
          </a:p>
          <a:p>
            <a:pPr>
              <a:buNone/>
            </a:pPr>
            <a:r>
              <a:rPr lang="pl-PL" sz="2800" b="1" dirty="0" smtClean="0"/>
              <a:t>pytanie 2:</a:t>
            </a:r>
            <a:r>
              <a:rPr lang="pl-PL" sz="2800" dirty="0" smtClean="0"/>
              <a:t> Bydgoszczanie najchętniej chcą poruszać się                    środkami komunikacji publicznej. Chcieliby jednak lepiej rozplanowanych tras, z nowymi liniami i węzłami przesiadkowymi.</a:t>
            </a:r>
          </a:p>
          <a:p>
            <a:pPr>
              <a:buNone/>
            </a:pPr>
            <a:r>
              <a:rPr lang="pl-PL" sz="2800" b="1" dirty="0" smtClean="0"/>
              <a:t>pytanie 8:</a:t>
            </a:r>
            <a:r>
              <a:rPr lang="pl-PL" sz="2800" dirty="0" smtClean="0"/>
              <a:t> Wysoka jakość przestrzeni publicznej wraz z dobrze rozwiniętą infrastrukturą drogową </a:t>
            </a:r>
            <a:r>
              <a:rPr lang="pl-PL" sz="2800" i="1" dirty="0" smtClean="0"/>
              <a:t>i nowoczesną gospodarką</a:t>
            </a:r>
            <a:r>
              <a:rPr lang="pl-PL" sz="2800" dirty="0" smtClean="0"/>
              <a:t> to wizja idealnego miasta w oczach bydgoszczan.</a:t>
            </a:r>
          </a:p>
          <a:p>
            <a:pPr>
              <a:buNone/>
            </a:pPr>
            <a:r>
              <a:rPr lang="pl-PL" sz="2800" b="1" dirty="0" smtClean="0"/>
              <a:t>pytanie 9:</a:t>
            </a:r>
            <a:r>
              <a:rPr lang="pl-PL" sz="2800" dirty="0" smtClean="0"/>
              <a:t> Mieszkańcy cenią Bydgoszcz za potencjał przestrzeni zielonych oraz estetykę i klimat miasta</a:t>
            </a:r>
          </a:p>
          <a:p>
            <a:pPr>
              <a:buNone/>
            </a:pPr>
            <a:r>
              <a:rPr lang="pl-PL" sz="2800" b="1" dirty="0" smtClean="0"/>
              <a:t>pytanie 10:</a:t>
            </a:r>
            <a:r>
              <a:rPr lang="pl-PL" sz="2800" dirty="0" smtClean="0"/>
              <a:t> Mieszkańcy nie lubią Bydgoszczy za infrastrukturę drogową (przepustowość) oraz za brak dbałości o zagospodarowanie przestrzeni miasta.</a:t>
            </a:r>
          </a:p>
          <a:p>
            <a:pPr>
              <a:buNone/>
            </a:pPr>
            <a:r>
              <a:rPr lang="pl-PL" sz="2800" b="1" dirty="0" smtClean="0"/>
              <a:t>pytanie 12:</a:t>
            </a:r>
            <a:r>
              <a:rPr lang="pl-PL" sz="2800" dirty="0" smtClean="0"/>
              <a:t> Głównym priorytetem rozwoju miasta jest dla Bydgoszczan dobrze rozwiniętą infrastruktura komunikacyjna (przepustowość) oraz wysokiej jakości przestrzeń publiczna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Miej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455</TotalTime>
  <Words>1095</Words>
  <Application>Microsoft Office PowerPoint</Application>
  <PresentationFormat>Pokaz na ekranie (4:3)</PresentationFormat>
  <Paragraphs>198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Miejski</vt:lpstr>
      <vt:lpstr>Ankieta mieszkańców</vt:lpstr>
      <vt:lpstr>1. Jakie warunki musi spełniać Bydgoszcz, aby być idealnym dla Ciebie miejscem wypoczynku/rekreacji?</vt:lpstr>
      <vt:lpstr>2. Transport i komunikacja publiczna</vt:lpstr>
      <vt:lpstr>8. Co jeszcze jest istotne dla Ciebie, kiedy wyobrażasz sobie Bydgoszcz w przyszłości jako miasto idealne ?</vt:lpstr>
      <vt:lpstr>9. Za co obecnie cenisz Bydgoszcz ?</vt:lpstr>
      <vt:lpstr>10. Co Ci się zdecydowanie nie podoba w Bydgoszczy ?</vt:lpstr>
      <vt:lpstr>12. Na czym, planując inwestycje i inne działania, powinniśmy się skupić w ciągu najbliższych 5 lat? Jakie powinniśmy obrać priorytety, tworząc Bydgoszcz naszych marzeń ?</vt:lpstr>
      <vt:lpstr>Przyjazna przestrzeń i komunikacja – ważniejsze wskazania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Ankieta mieszkańców „2030 – Strategia 2.0”</dc:title>
  <dc:creator>jakubowskim</dc:creator>
  <cp:lastModifiedBy>szczepkowskia</cp:lastModifiedBy>
  <cp:revision>55</cp:revision>
  <dcterms:created xsi:type="dcterms:W3CDTF">2017-10-20T08:44:48Z</dcterms:created>
  <dcterms:modified xsi:type="dcterms:W3CDTF">2017-11-09T11:33:06Z</dcterms:modified>
</cp:coreProperties>
</file>