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t>2017-10-20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t>2017-10-20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EB05-111C-4F4B-BDDE-CE464EC748F8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t>2017-10-20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t>2017-10-20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t>2017-10-20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6F7BF60-C451-47D8-A75E-D63080900846}" type="datetimeFigureOut">
              <a:rPr lang="pl-PL" smtClean="0"/>
              <a:t>2017-10-20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EB05-111C-4F4B-BDDE-CE464EC748F8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t>2017-10-20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006EB05-111C-4F4B-BDDE-CE464EC748F8}" type="slidenum">
              <a:rPr lang="pl-PL" smtClean="0"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t>2017-10-20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t>2017-10-20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06EB05-111C-4F4B-BDDE-CE464EC748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t>2017-10-20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6F7BF60-C451-47D8-A75E-D63080900846}" type="datetimeFigureOut">
              <a:rPr lang="pl-PL" smtClean="0"/>
              <a:t>2017-10-20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6F7BF60-C451-47D8-A75E-D63080900846}" type="datetimeFigureOut">
              <a:rPr lang="pl-PL" smtClean="0"/>
              <a:t>2017-10-20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pl-PL" sz="2000" dirty="0" smtClean="0"/>
              <a:t>Próba  statystyczna  650  ankiet.</a:t>
            </a: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Wyniki  Badania  ankietowego  oparto na  83  wypowiedziach  mieszkańców, których  deklarowany  wiek  nie przekraczał  20 lat.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512912"/>
          </a:xfrm>
        </p:spPr>
        <p:txBody>
          <a:bodyPr/>
          <a:lstStyle/>
          <a:p>
            <a:r>
              <a:rPr lang="pl-PL" b="1" dirty="0" smtClean="0"/>
              <a:t>Ankieta mieszkańców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>
                <a:solidFill>
                  <a:srgbClr val="0070C0"/>
                </a:solidFill>
              </a:rPr>
              <a:t>„2030 &gt; Strategia 2.0”</a:t>
            </a:r>
            <a:endParaRPr lang="pl-PL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40960" cy="432048"/>
          </a:xfrm>
        </p:spPr>
        <p:txBody>
          <a:bodyPr>
            <a:normAutofit fontScale="90000"/>
          </a:bodyPr>
          <a:lstStyle/>
          <a:p>
            <a:r>
              <a:rPr lang="pl-PL" sz="2400" dirty="0" smtClean="0">
                <a:solidFill>
                  <a:srgbClr val="0070C0"/>
                </a:solidFill>
              </a:rPr>
              <a:t>10. </a:t>
            </a:r>
            <a:r>
              <a:rPr lang="pl-PL" sz="2400" dirty="0" smtClean="0">
                <a:solidFill>
                  <a:srgbClr val="0070C0"/>
                </a:solidFill>
              </a:rPr>
              <a:t>Co Ci się </a:t>
            </a:r>
            <a:r>
              <a:rPr lang="pl-PL" sz="2400" b="1" dirty="0" smtClean="0">
                <a:solidFill>
                  <a:srgbClr val="0070C0"/>
                </a:solidFill>
              </a:rPr>
              <a:t>zdecydowanie nie podoba </a:t>
            </a:r>
            <a:r>
              <a:rPr lang="pl-PL" sz="2400" dirty="0" smtClean="0">
                <a:solidFill>
                  <a:srgbClr val="0070C0"/>
                </a:solidFill>
              </a:rPr>
              <a:t>w Bydgoszczy</a:t>
            </a:r>
            <a:r>
              <a:rPr lang="pl-PL" sz="2400" dirty="0" smtClean="0">
                <a:solidFill>
                  <a:srgbClr val="0070C0"/>
                </a:solidFill>
              </a:rPr>
              <a:t> ?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692695"/>
          <a:ext cx="8784976" cy="6152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327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zaniedbaną substancję mieszkaniową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(np. kamienice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) i słabą estetykę Miasta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</a:tr>
              <a:tr h="327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zbyt małą dbałość o bezpieczeństwo mieszkańców (działania prewencyjne Policji i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Straży Miejskiej)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</a:tr>
              <a:tr h="327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stan dróg, ulic, chodników i parkingów (przepustowość)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</a:tr>
              <a:tr h="327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źle funkcjonującą komunikację publiczną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</a:tr>
              <a:tr h="327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przestarzały tabor komunikacji miejskiej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327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ubogą ofertę kulturalną i sportową, w tym organizacja imprez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  <a:tr h="3273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Brak dbałości o stan zagospodarowania przestrzeni </a:t>
                      </a:r>
                      <a:r>
                        <a:rPr lang="pl-PL" sz="1100" b="0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miasta</a:t>
                      </a:r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</a:t>
                      </a:r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(np. Stare </a:t>
                      </a:r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0063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słabą dbałość o ład i porządek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Brak dbałości o infratrustrukturę komunalną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32832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niski poziom kształcenia i status bydgoskich uczelni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23415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słabo rozwiniętą sieć ścieżek rowerowych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28400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złą politykę włodarzy Miasta w odniesieniu do mieszkańców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26184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brak dbałości o tereny zieleni miejskiej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25982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brak atrakcyjnych ofert pracy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niski poziom sportów zespołowych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brak utwardzonych ulic osiedlowych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19134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Zbyt mało miejsc spotkań towarzyskich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1538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brak </a:t>
                      </a:r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Aquaparku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17548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słabą siatkę połączeń lotniczych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18409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awaryjność rowerów miejskich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0312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słabą skuteczność ruchu uspokojonego w Śródmieściu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2548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niską jakość powietrza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034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Niewykorzystany potencjał ul</a:t>
                      </a:r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. Gdańskiej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64096"/>
          </a:xfrm>
        </p:spPr>
        <p:txBody>
          <a:bodyPr>
            <a:normAutofit fontScale="90000"/>
          </a:bodyPr>
          <a:lstStyle/>
          <a:p>
            <a:r>
              <a:rPr lang="pl-PL" sz="2400" dirty="0" smtClean="0">
                <a:solidFill>
                  <a:srgbClr val="0070C0"/>
                </a:solidFill>
              </a:rPr>
              <a:t>11. </a:t>
            </a:r>
            <a:r>
              <a:rPr lang="pl-PL" sz="2400" dirty="0" smtClean="0">
                <a:solidFill>
                  <a:srgbClr val="0070C0"/>
                </a:solidFill>
              </a:rPr>
              <a:t>Czy uważasz, że </a:t>
            </a:r>
            <a:r>
              <a:rPr lang="pl-PL" sz="2400" b="1" dirty="0" smtClean="0">
                <a:solidFill>
                  <a:srgbClr val="0070C0"/>
                </a:solidFill>
              </a:rPr>
              <a:t>Bydgoszcz powinna stawać się</a:t>
            </a:r>
            <a:r>
              <a:rPr lang="pl-PL" sz="2400" dirty="0" smtClean="0">
                <a:solidFill>
                  <a:srgbClr val="0070C0"/>
                </a:solidFill>
              </a:rPr>
              <a:t> coraz większym </a:t>
            </a:r>
            <a:r>
              <a:rPr lang="pl-PL" sz="2400" dirty="0" smtClean="0">
                <a:solidFill>
                  <a:srgbClr val="0070C0"/>
                </a:solidFill>
              </a:rPr>
              <a:t>miastem, </a:t>
            </a:r>
            <a:r>
              <a:rPr lang="pl-PL" sz="2400" dirty="0" smtClean="0">
                <a:solidFill>
                  <a:srgbClr val="0070C0"/>
                </a:solidFill>
              </a:rPr>
              <a:t>ośrodkiem metropolitalnym o randze krajowej i europejskiej</a:t>
            </a:r>
            <a:r>
              <a:rPr lang="pl-PL" sz="2400" dirty="0" smtClean="0">
                <a:solidFill>
                  <a:srgbClr val="0070C0"/>
                </a:solidFill>
              </a:rPr>
              <a:t> ?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2348880"/>
          <a:ext cx="8784976" cy="2168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Zdecydowanie TAK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8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57</a:t>
                      </a:r>
                      <a:endParaRPr kumimoji="0" lang="pl-PL" sz="18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Raczej TAK…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8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20</a:t>
                      </a:r>
                      <a:endParaRPr kumimoji="0" lang="pl-PL" sz="1800" b="1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Raczej NIE…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Zdecydowanie NIE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Nie potrafię powiedzieć…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758952"/>
          </a:xfrm>
        </p:spPr>
        <p:txBody>
          <a:bodyPr>
            <a:noAutofit/>
          </a:bodyPr>
          <a:lstStyle/>
          <a:p>
            <a:r>
              <a:rPr lang="pl-PL" sz="2000" dirty="0" smtClean="0">
                <a:solidFill>
                  <a:srgbClr val="0070C0"/>
                </a:solidFill>
              </a:rPr>
              <a:t>12. </a:t>
            </a:r>
            <a:r>
              <a:rPr lang="pl-PL" sz="2000" dirty="0" smtClean="0">
                <a:solidFill>
                  <a:srgbClr val="0070C0"/>
                </a:solidFill>
              </a:rPr>
              <a:t>Na czym, planując inwestycje i inne działania, powinniśmy się skupić w ciągu najbliższych 5 lat? </a:t>
            </a:r>
            <a:r>
              <a:rPr lang="pl-PL" sz="2000" b="1" dirty="0" smtClean="0">
                <a:solidFill>
                  <a:srgbClr val="0070C0"/>
                </a:solidFill>
              </a:rPr>
              <a:t>Jakie powinniśmy obrać priorytety</a:t>
            </a:r>
            <a:r>
              <a:rPr lang="pl-PL" sz="2000" dirty="0" smtClean="0">
                <a:solidFill>
                  <a:srgbClr val="0070C0"/>
                </a:solidFill>
              </a:rPr>
              <a:t>, tworząc Bydgoszcz naszych marzeń</a:t>
            </a:r>
            <a:r>
              <a:rPr lang="pl-PL" sz="2000" dirty="0" smtClean="0">
                <a:solidFill>
                  <a:srgbClr val="0070C0"/>
                </a:solidFill>
              </a:rPr>
              <a:t> ?</a:t>
            </a:r>
            <a:endParaRPr lang="pl-PL" sz="20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052737"/>
          <a:ext cx="8784976" cy="5787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30556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Wysokiej jakości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przestrzeń 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publiczna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(np. kamienice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biurowce, estetyka)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</a:tr>
              <a:tr h="30556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Dobrze rozwinięta infrastruktura dróg i ulic (przepustowość)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30556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Rozwój sieci komunikacji publicznej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</a:tr>
              <a:tr h="30556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Pozyskiwanie inwestorów zewnętrznych, nowe miejsca pracy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0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30556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Obiekty kultury i edukacji (nowe i obecne), szersza oferta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0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30556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Obiekty/miejsca sportu i rekreacji (nowe, rozbudowa obecnych)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0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30556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Rozwój atrakcyjnych terenów rekreacyjnych </a:t>
                      </a:r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(np. parki</a:t>
                      </a:r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zieleńce, lasy)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0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23729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Aquapark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200" b="0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24060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Ekologiczny tabor komunikacji publicznej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2439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Podniesienie rangi uczelni, szersza oferta kierunków studiów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24721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rozpoznawalna w Polsce i Europie (Marka, tożsamość, charakterystyczna budowla)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25052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Zagospodarowane tereny nadbrzeżne Brdy i Wisły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25382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Tanie mieszkania, nowe osiedla mieszkaniowe, wsparcie dla młodych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26900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Rozwój sieci ścieżek rowerowych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6147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Rozwój portu lotniczego i budowa portu multimodalnego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307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Galerie i centra handlowe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19279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Wyższy poziom oświaty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3887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Powietrze wolne od zanieczyszczeń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1156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dobrze skomunikowane z regionem, Polską i Europą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18478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Bezpieczeństwo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18599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Metro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1046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Troska o bieżące utrzymanie obiektów infrastruktury komunalnej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18992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Poszerzenie granic </a:t>
                      </a:r>
                      <a:r>
                        <a:rPr lang="pl-PL" sz="1100" b="0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/>
          </a:bodyPr>
          <a:lstStyle/>
          <a:p>
            <a:r>
              <a:rPr lang="pl-PL" sz="2100" dirty="0" smtClean="0">
                <a:solidFill>
                  <a:srgbClr val="0070C0"/>
                </a:solidFill>
              </a:rPr>
              <a:t>1.</a:t>
            </a:r>
            <a:r>
              <a:rPr lang="pl-PL" sz="2100" dirty="0" smtClean="0">
                <a:solidFill>
                  <a:srgbClr val="0070C0"/>
                </a:solidFill>
              </a:rPr>
              <a:t> Jakie warunki musi spełniać Bydgoszcz</a:t>
            </a:r>
            <a:r>
              <a:rPr lang="pl-PL" sz="2100" dirty="0" smtClean="0">
                <a:solidFill>
                  <a:srgbClr val="0070C0"/>
                </a:solidFill>
              </a:rPr>
              <a:t>,</a:t>
            </a:r>
            <a:br>
              <a:rPr lang="pl-PL" sz="2100" dirty="0" smtClean="0">
                <a:solidFill>
                  <a:srgbClr val="0070C0"/>
                </a:solidFill>
              </a:rPr>
            </a:br>
            <a:r>
              <a:rPr lang="pl-PL" sz="2100" dirty="0" smtClean="0">
                <a:solidFill>
                  <a:srgbClr val="0070C0"/>
                </a:solidFill>
              </a:rPr>
              <a:t>aby </a:t>
            </a:r>
            <a:r>
              <a:rPr lang="pl-PL" sz="2100" dirty="0" smtClean="0">
                <a:solidFill>
                  <a:srgbClr val="0070C0"/>
                </a:solidFill>
              </a:rPr>
              <a:t>być </a:t>
            </a:r>
            <a:r>
              <a:rPr lang="pl-PL" sz="2100" b="1" dirty="0" smtClean="0">
                <a:solidFill>
                  <a:srgbClr val="0070C0"/>
                </a:solidFill>
              </a:rPr>
              <a:t>idealnym</a:t>
            </a:r>
            <a:r>
              <a:rPr lang="pl-PL" sz="2100" dirty="0" smtClean="0">
                <a:solidFill>
                  <a:srgbClr val="0070C0"/>
                </a:solidFill>
              </a:rPr>
              <a:t> dla Ciebie </a:t>
            </a:r>
            <a:r>
              <a:rPr lang="pl-PL" sz="2100" b="1" dirty="0" smtClean="0">
                <a:solidFill>
                  <a:srgbClr val="0070C0"/>
                </a:solidFill>
              </a:rPr>
              <a:t>miejscem wypoczynku/rekreacji</a:t>
            </a:r>
            <a:r>
              <a:rPr lang="pl-PL" sz="2100" dirty="0" smtClean="0">
                <a:solidFill>
                  <a:srgbClr val="0070C0"/>
                </a:solidFill>
              </a:rPr>
              <a:t>?</a:t>
            </a:r>
            <a:endParaRPr lang="pl-PL" sz="21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052736"/>
          <a:ext cx="8784976" cy="5758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/>
                <a:gridCol w="1080120"/>
              </a:tblGrid>
              <a:tr h="31764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Zagospodarowana zieleń, parki, tereny rekreacyjne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Wysokiej jakości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przestrzeń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publiczna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C00000"/>
                          </a:solidFill>
                          <a:latin typeface="Czcionka tekstu podstawowego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Aquapark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FF0000"/>
                          </a:solidFill>
                          <a:latin typeface="Czcionka tekstu podstawowego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Imprezy, koncerty itp.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7030A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Dostępność komunikacyjna terenów rekreacji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B0F0"/>
                          </a:solidFill>
                          <a:latin typeface="Czcionka tekstu podstawowego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Bezpieczeństwo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B0F0"/>
                          </a:solidFill>
                          <a:latin typeface="Czcionka tekstu podstawowego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Ład i porządek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Obiekty sportu i rekreacji (budowa, modernizacja)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Strefa wolna od zgiełku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Drogi/ścieżki rowerowe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Tereny nadbrzeżne Brdy i Wisły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29443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Obiekty kultury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28363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Powietrze wolne od zanieczyszczeń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7283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Wspieranie rozwoju sportu i rekreacji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Gastronomia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2323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Baseny odkryte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700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Miejsca noclegowe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464096"/>
          </a:xfrm>
        </p:spPr>
        <p:txBody>
          <a:bodyPr>
            <a:normAutofit/>
          </a:bodyPr>
          <a:lstStyle/>
          <a:p>
            <a:r>
              <a:rPr lang="pl-PL" sz="2400" dirty="0" smtClean="0">
                <a:solidFill>
                  <a:srgbClr val="0070C0"/>
                </a:solidFill>
              </a:rPr>
              <a:t>2. Transport i komunikacja publiczna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2708920"/>
          <a:ext cx="8784976" cy="4026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432048"/>
                <a:gridCol w="6120680"/>
                <a:gridCol w="648072"/>
              </a:tblGrid>
              <a:tr h="31764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tramwaj+autobus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37</a:t>
                      </a:r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pl-PL" sz="1100" b="0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Wymiana taboru tramwajowego i autobusowego (często awaryjnego)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Lepiej rozplanowane trasy komunikacji publicznej w tym nowe oraz węzły przesiadkowe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Niezawodność, punktualność, częstotliwość i informacja dot. ruchu tramwajowego i autobusowego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Ceny biletów (te same lub niższe)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Mniej zatłoczone pojazdy komunikacji miejskiej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rower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Większe </a:t>
                      </a:r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udogodnienia dla ruchu rowerowego (większa sieć) i rolkowego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samochód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Większa przepustowość ulic (bak korków)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Wyremontowane i oświetlone ulice i drogi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metro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Metro łączące Fordon z Osową Górą (lub kolej podwieszana)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szybka kolej miejska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pieszo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179512" y="1484784"/>
            <a:ext cx="2376264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50" dirty="0" smtClean="0"/>
              <a:t>a) przemieszczając </a:t>
            </a:r>
            <a:r>
              <a:rPr lang="pl-PL" sz="1450" dirty="0"/>
              <a:t>się na dalsze odległości po Bydgoszczy, </a:t>
            </a:r>
            <a:r>
              <a:rPr lang="pl-PL" sz="1450" b="1" dirty="0"/>
              <a:t>najbardziej </a:t>
            </a:r>
            <a:r>
              <a:rPr lang="pl-PL" sz="1450" b="1" u="sng" dirty="0"/>
              <a:t>chciałabym/ chciałbym</a:t>
            </a:r>
            <a:r>
              <a:rPr lang="pl-PL" sz="1450" b="1" dirty="0"/>
              <a:t> poruszać </a:t>
            </a:r>
            <a:r>
              <a:rPr lang="pl-PL" sz="1450" b="1" dirty="0" smtClean="0"/>
              <a:t>się</a:t>
            </a:r>
            <a:r>
              <a:rPr lang="pl-PL" sz="1450" dirty="0" smtClean="0"/>
              <a:t>…</a:t>
            </a:r>
            <a:endParaRPr lang="pl-PL" sz="145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915816" y="2132856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50" dirty="0" smtClean="0"/>
              <a:t>b) b</a:t>
            </a:r>
            <a:r>
              <a:rPr lang="pl-PL" sz="1600" dirty="0" smtClean="0"/>
              <a:t>ędę </a:t>
            </a:r>
            <a:r>
              <a:rPr lang="pl-PL" sz="1600" dirty="0"/>
              <a:t>zadowolona/y z przemieszczania się po Bydgoszczy </a:t>
            </a:r>
            <a:r>
              <a:rPr lang="pl-PL" sz="1600" b="1" u="sng" dirty="0"/>
              <a:t>wybranym wyżej</a:t>
            </a:r>
            <a:r>
              <a:rPr lang="pl-PL" sz="1600" b="1" dirty="0"/>
              <a:t> środkiem transportu </a:t>
            </a:r>
            <a:r>
              <a:rPr lang="pl-PL" sz="1600" dirty="0"/>
              <a:t>pod warunkiem, że</a:t>
            </a:r>
            <a:r>
              <a:rPr lang="pl-PL" sz="1450" dirty="0" smtClean="0"/>
              <a:t>…</a:t>
            </a:r>
            <a:endParaRPr lang="pl-PL" sz="1450" dirty="0"/>
          </a:p>
        </p:txBody>
      </p:sp>
      <p:cxnSp>
        <p:nvCxnSpPr>
          <p:cNvPr id="9" name="Łącznik prosty 8"/>
          <p:cNvCxnSpPr/>
          <p:nvPr/>
        </p:nvCxnSpPr>
        <p:spPr>
          <a:xfrm>
            <a:off x="179512" y="4509120"/>
            <a:ext cx="878497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>
            <a:off x="179512" y="4869160"/>
            <a:ext cx="878497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/>
        </p:nvCxnSpPr>
        <p:spPr>
          <a:xfrm>
            <a:off x="179512" y="5589240"/>
            <a:ext cx="878497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/>
          <p:cNvCxnSpPr/>
          <p:nvPr/>
        </p:nvCxnSpPr>
        <p:spPr>
          <a:xfrm>
            <a:off x="179512" y="6021288"/>
            <a:ext cx="878497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58952"/>
          </a:xfrm>
        </p:spPr>
        <p:txBody>
          <a:bodyPr>
            <a:normAutofit/>
          </a:bodyPr>
          <a:lstStyle/>
          <a:p>
            <a:r>
              <a:rPr lang="pl-PL" sz="2050" dirty="0" smtClean="0">
                <a:solidFill>
                  <a:srgbClr val="0070C0"/>
                </a:solidFill>
              </a:rPr>
              <a:t>3. </a:t>
            </a:r>
            <a:r>
              <a:rPr lang="pl-PL" sz="2050" dirty="0" smtClean="0">
                <a:solidFill>
                  <a:srgbClr val="0070C0"/>
                </a:solidFill>
              </a:rPr>
              <a:t>Jeśli masz poniżej 20 lat, wymień, jakie warunki musi spełniać </a:t>
            </a:r>
            <a:r>
              <a:rPr lang="pl-PL" sz="2050" dirty="0" smtClean="0">
                <a:solidFill>
                  <a:srgbClr val="0070C0"/>
                </a:solidFill>
              </a:rPr>
              <a:t>Bydgoszcz</a:t>
            </a:r>
            <a:br>
              <a:rPr lang="pl-PL" sz="2050" dirty="0" smtClean="0">
                <a:solidFill>
                  <a:srgbClr val="0070C0"/>
                </a:solidFill>
              </a:rPr>
            </a:br>
            <a:r>
              <a:rPr lang="pl-PL" sz="2050" u="sng" dirty="0" smtClean="0">
                <a:solidFill>
                  <a:srgbClr val="0070C0"/>
                </a:solidFill>
              </a:rPr>
              <a:t>w </a:t>
            </a:r>
            <a:r>
              <a:rPr lang="pl-PL" sz="2050" u="sng" dirty="0" smtClean="0">
                <a:solidFill>
                  <a:srgbClr val="0070C0"/>
                </a:solidFill>
              </a:rPr>
              <a:t>przyszłości</a:t>
            </a:r>
            <a:r>
              <a:rPr lang="pl-PL" sz="2050" dirty="0" smtClean="0">
                <a:solidFill>
                  <a:srgbClr val="0070C0"/>
                </a:solidFill>
              </a:rPr>
              <a:t>, aby być </a:t>
            </a:r>
            <a:r>
              <a:rPr lang="pl-PL" sz="2050" b="1" u="sng" dirty="0" smtClean="0">
                <a:solidFill>
                  <a:srgbClr val="0070C0"/>
                </a:solidFill>
              </a:rPr>
              <a:t>idealnym</a:t>
            </a:r>
            <a:r>
              <a:rPr lang="pl-PL" sz="2050" b="1" dirty="0" smtClean="0">
                <a:solidFill>
                  <a:srgbClr val="0070C0"/>
                </a:solidFill>
              </a:rPr>
              <a:t> miastem dla młodych </a:t>
            </a:r>
            <a:r>
              <a:rPr lang="pl-PL" sz="2050" b="1" dirty="0" smtClean="0">
                <a:solidFill>
                  <a:srgbClr val="0070C0"/>
                </a:solidFill>
              </a:rPr>
              <a:t>ludzi </a:t>
            </a:r>
            <a:r>
              <a:rPr lang="pl-PL" sz="2050" dirty="0" smtClean="0">
                <a:solidFill>
                  <a:srgbClr val="0070C0"/>
                </a:solidFill>
              </a:rPr>
              <a:t>?</a:t>
            </a:r>
            <a:endParaRPr lang="pl-PL" sz="205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924850"/>
          <a:ext cx="8784976" cy="593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3150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Wysoka jakość przestrzeni miejskiej, w tym miejsca spotkań i wypoczynku (np. ul. Długa, </a:t>
                      </a:r>
                      <a:r>
                        <a:rPr lang="pl-PL" sz="11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LPKiW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</a:tr>
              <a:tr h="3150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Miejsca pracy z dobrą płaca, rozwój zawodowy, przedsiębiorcy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</a:tr>
              <a:tr h="3150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Bogatsza oferta kulturalna i lokalowa dla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młodzieży (np.  kluby, centra  handlowe 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itp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.)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</a:tr>
              <a:tr h="3150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Sprawna sieć komunikacji miejskiej również w weekendy, nowy tabor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Wyższy status bydgoskich uczelni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Organizacja imprez i wydarzeń dla młodych osób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pl-PL" sz="1100" b="0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Oferta tanich mieszkań, nowe osiedla mieszkaniowe, ulgi dla młodych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Poszerzona oferta kierunków studiów, dostosowana do wymogów rynkowych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Funkcjonujący Aquapark zamiast kilku małych basenów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bezpieczne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27736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Wysoki poziom szkól rozmieszczonych na terenie całego miasta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26959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Nowoczesna infrastruktura miejska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26182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Rozbudowany system ścieżek rowerowych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5405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bez korków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4628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Ogólnodostępne boiska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8131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Urzędy sprzyjające pracującym mieszkańcom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17700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Funkcjonujące metro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8567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Skomunikowane miasto z otoczeniem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1699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Marka/symbol miasta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19582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Metro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792088"/>
          </a:xfrm>
        </p:spPr>
        <p:txBody>
          <a:bodyPr>
            <a:noAutofit/>
          </a:bodyPr>
          <a:lstStyle/>
          <a:p>
            <a:r>
              <a:rPr lang="pl-PL" sz="2200" dirty="0" smtClean="0">
                <a:solidFill>
                  <a:srgbClr val="0070C0"/>
                </a:solidFill>
              </a:rPr>
              <a:t>5. </a:t>
            </a:r>
            <a:r>
              <a:rPr lang="pl-PL" sz="2200" dirty="0" smtClean="0">
                <a:solidFill>
                  <a:srgbClr val="0070C0"/>
                </a:solidFill>
              </a:rPr>
              <a:t>Jakie warunki musi spełniać Bydgoszcz, aby być </a:t>
            </a:r>
            <a:r>
              <a:rPr lang="pl-PL" sz="2200" b="1" u="sng" dirty="0" smtClean="0">
                <a:solidFill>
                  <a:srgbClr val="0070C0"/>
                </a:solidFill>
              </a:rPr>
              <a:t>idealnym</a:t>
            </a:r>
            <a:r>
              <a:rPr lang="pl-PL" sz="2200" dirty="0" smtClean="0">
                <a:solidFill>
                  <a:srgbClr val="0070C0"/>
                </a:solidFill>
              </a:rPr>
              <a:t> miastem </a:t>
            </a:r>
            <a:r>
              <a:rPr lang="pl-PL" sz="2200" b="1" dirty="0" smtClean="0">
                <a:solidFill>
                  <a:srgbClr val="0070C0"/>
                </a:solidFill>
              </a:rPr>
              <a:t>pod względem kultury i </a:t>
            </a:r>
            <a:r>
              <a:rPr lang="pl-PL" sz="2200" b="1" dirty="0" smtClean="0">
                <a:solidFill>
                  <a:srgbClr val="0070C0"/>
                </a:solidFill>
              </a:rPr>
              <a:t>rozrywki </a:t>
            </a:r>
            <a:r>
              <a:rPr lang="pl-PL" sz="2200" dirty="0" smtClean="0">
                <a:solidFill>
                  <a:srgbClr val="0070C0"/>
                </a:solidFill>
              </a:rPr>
              <a:t>?</a:t>
            </a:r>
            <a:endParaRPr lang="pl-PL" sz="22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556792"/>
          <a:ext cx="8784976" cy="5168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3150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Organizacja imprez i wydarzeń dla młodych osób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</a:tr>
              <a:tr h="3150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Bogatsza oferta kulturalna dla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młodzieży 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wraz z jej promocją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</a:tr>
              <a:tr h="3150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Obiekty kultury i edukacji (nowe, rozbudowa obecnych)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</a:tr>
              <a:tr h="3150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Obiekty i miejsca sportu i rekreacji (nowe, rozbudowa obecnych)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Dostępność oferty kulturalnej i rekreacyjnej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(np. tanie 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bilety, rabaty)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Kultura w przestrzeni miejskiej </a:t>
                      </a:r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(np. kamienice</a:t>
                      </a:r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murale, </a:t>
                      </a:r>
                      <a:r>
                        <a:rPr lang="pl-PL" sz="1100" b="0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book-crossing</a:t>
                      </a:r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Promocja kultury (np. szkoły)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Nowe miejsca koncertów i festynów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Wysoki poziom sportu profesjonalnego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Aquapark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3323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Centra handlowe jako miejsca rekreacji i kultury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Rekreacja w przestrzeni miejskiej </a:t>
                      </a:r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(np. </a:t>
                      </a:r>
                      <a:r>
                        <a:rPr lang="pl-PL" sz="1100" b="0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LPWiK</a:t>
                      </a:r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Promocja turystyczna miasta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Rozbudowa bazy noclegowej i gastronomicznej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Wspieranie przez Miasto imprez/inicjatyw kulturalnych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40960" cy="686944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70C0"/>
                </a:solidFill>
              </a:rPr>
              <a:t>6</a:t>
            </a:r>
            <a:r>
              <a:rPr lang="pl-PL" sz="2400" dirty="0" smtClean="0">
                <a:solidFill>
                  <a:srgbClr val="0070C0"/>
                </a:solidFill>
              </a:rPr>
              <a:t>. </a:t>
            </a:r>
            <a:r>
              <a:rPr lang="pl-PL" sz="2400" dirty="0" smtClean="0">
                <a:solidFill>
                  <a:srgbClr val="0070C0"/>
                </a:solidFill>
              </a:rPr>
              <a:t>Jakie warunki musi spełniać Bydgoszcz</a:t>
            </a:r>
            <a:r>
              <a:rPr lang="pl-PL" sz="2400" dirty="0" smtClean="0">
                <a:solidFill>
                  <a:srgbClr val="0070C0"/>
                </a:solidFill>
              </a:rPr>
              <a:t>,</a:t>
            </a:r>
            <a:br>
              <a:rPr lang="pl-PL" sz="2400" dirty="0" smtClean="0">
                <a:solidFill>
                  <a:srgbClr val="0070C0"/>
                </a:solidFill>
              </a:rPr>
            </a:br>
            <a:r>
              <a:rPr lang="pl-PL" sz="2400" dirty="0" smtClean="0">
                <a:solidFill>
                  <a:srgbClr val="0070C0"/>
                </a:solidFill>
              </a:rPr>
              <a:t>abyś </a:t>
            </a:r>
            <a:r>
              <a:rPr lang="pl-PL" sz="2400" dirty="0" smtClean="0">
                <a:solidFill>
                  <a:srgbClr val="0070C0"/>
                </a:solidFill>
              </a:rPr>
              <a:t>nazwał ją </a:t>
            </a:r>
            <a:r>
              <a:rPr lang="pl-PL" sz="2400" b="1" dirty="0" smtClean="0">
                <a:solidFill>
                  <a:srgbClr val="0070C0"/>
                </a:solidFill>
              </a:rPr>
              <a:t>bezpiecznym miastem</a:t>
            </a:r>
            <a:r>
              <a:rPr lang="pl-PL" sz="2400" b="1" dirty="0" smtClean="0">
                <a:solidFill>
                  <a:srgbClr val="0070C0"/>
                </a:solidFill>
              </a:rPr>
              <a:t> </a:t>
            </a:r>
            <a:r>
              <a:rPr lang="pl-PL" sz="2400" dirty="0" smtClean="0">
                <a:solidFill>
                  <a:srgbClr val="0070C0"/>
                </a:solidFill>
              </a:rPr>
              <a:t>?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2204864"/>
          <a:ext cx="8784976" cy="4160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3150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Infrastruktura drogowa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(np. nawierzchnia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chodniki, oświetlenie, przejścia dla pieszych, </a:t>
                      </a:r>
                      <a:r>
                        <a:rPr lang="pl-PL" sz="11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buspasy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</a:tr>
              <a:tr h="3150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Prewencyjne działania Policji i Straży Miejskiej (patrole)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</a:tr>
              <a:tr h="3150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Monitoring miejski (system reagowania)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</a:tr>
              <a:tr h="3150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Nowocześniejszy tabor komunikacji miejskiej (ITS, monitoring wnętrza pojazdów)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Rozwój systemu ścieżek rowerowych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Edukacja i profilaktyka dot. zagrożeń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Stan techniczny pojazdów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Stan techniczny budynków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Uchodźcy jako zagrożenie bezpieczeństwa mieszkańców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6780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likwidacja SM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3323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Szpitalnictwo (modernizacja placówek)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Budowa toru doskonalenia techniki jazdy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80528" y="188640"/>
            <a:ext cx="9505056" cy="792088"/>
          </a:xfrm>
        </p:spPr>
        <p:txBody>
          <a:bodyPr>
            <a:noAutofit/>
          </a:bodyPr>
          <a:lstStyle/>
          <a:p>
            <a:r>
              <a:rPr lang="pl-PL" sz="2200" dirty="0" smtClean="0">
                <a:solidFill>
                  <a:srgbClr val="0070C0"/>
                </a:solidFill>
              </a:rPr>
              <a:t>7. </a:t>
            </a:r>
            <a:r>
              <a:rPr lang="pl-PL" sz="2200" dirty="0" smtClean="0">
                <a:solidFill>
                  <a:srgbClr val="0070C0"/>
                </a:solidFill>
              </a:rPr>
              <a:t>Miasto tworzą przede wszystkim jego mieszkańcy, </a:t>
            </a:r>
            <a:r>
              <a:rPr lang="pl-PL" sz="2200" dirty="0" smtClean="0">
                <a:solidFill>
                  <a:srgbClr val="0070C0"/>
                </a:solidFill>
              </a:rPr>
              <a:t>czyli </a:t>
            </a:r>
            <a:r>
              <a:rPr lang="pl-PL" sz="2200" dirty="0" smtClean="0">
                <a:solidFill>
                  <a:srgbClr val="0070C0"/>
                </a:solidFill>
              </a:rPr>
              <a:t>– społeczność lokalna. Jak wyobrażasz sobie </a:t>
            </a:r>
            <a:r>
              <a:rPr lang="pl-PL" sz="2200" b="1" u="sng" dirty="0" smtClean="0">
                <a:solidFill>
                  <a:srgbClr val="0070C0"/>
                </a:solidFill>
              </a:rPr>
              <a:t>idealne</a:t>
            </a:r>
            <a:r>
              <a:rPr lang="pl-PL" sz="2200" b="1" dirty="0" smtClean="0">
                <a:solidFill>
                  <a:srgbClr val="0070C0"/>
                </a:solidFill>
              </a:rPr>
              <a:t> społeczeństwo Bydgoszczy</a:t>
            </a:r>
            <a:r>
              <a:rPr lang="pl-PL" sz="2200" dirty="0" smtClean="0">
                <a:solidFill>
                  <a:srgbClr val="0070C0"/>
                </a:solidFill>
              </a:rPr>
              <a:t> ?</a:t>
            </a:r>
            <a:endParaRPr lang="pl-PL" sz="22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2924944"/>
          <a:ext cx="8784976" cy="3467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31506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Przyjazna, uprzejma, cechująca się tolerancją i wysoką kulturą osobistą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</a:tr>
              <a:tr h="31506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Otwarta na świat i potrzeby innych, życzliwa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31506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Obywatelska: zaangażowana w życie </a:t>
                      </a:r>
                      <a:r>
                        <a:rPr lang="pl-PL" sz="11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miasta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</a:tr>
              <a:tr h="31506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Zdyscyplinowana w zakresie przestrzegania zasad porządku publicznego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</a:tr>
              <a:tr h="36782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Wykształcone, myślące, kreatywne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36782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Mająca realny wpływ na powstające inwestycje, w </a:t>
                      </a:r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tym:</a:t>
                      </a:r>
                      <a:r>
                        <a:rPr lang="pl-PL" sz="1100" b="0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w ramach Bydgoskiego Budżetu Obywatelskiego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6782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Egalitarna, równa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6782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Zamożna, pracująca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6782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Spędzająca wolny czas na terenie miasta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6782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Jednorodna narodowo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758952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70C0"/>
                </a:solidFill>
              </a:rPr>
              <a:t>8. </a:t>
            </a:r>
            <a:r>
              <a:rPr lang="pl-PL" sz="2400" dirty="0" smtClean="0">
                <a:solidFill>
                  <a:srgbClr val="0070C0"/>
                </a:solidFill>
              </a:rPr>
              <a:t>Co jeszcze jest istotne dla Ciebie, kiedy wyobrażasz sobie Bydgoszcz </a:t>
            </a:r>
            <a:r>
              <a:rPr lang="pl-PL" sz="2400" u="sng" dirty="0" smtClean="0">
                <a:solidFill>
                  <a:srgbClr val="0070C0"/>
                </a:solidFill>
              </a:rPr>
              <a:t>w przyszłości </a:t>
            </a:r>
            <a:r>
              <a:rPr lang="pl-PL" sz="2400" b="1" u="sng" dirty="0" smtClean="0">
                <a:solidFill>
                  <a:srgbClr val="0070C0"/>
                </a:solidFill>
              </a:rPr>
              <a:t>jako miasto idealne</a:t>
            </a:r>
            <a:r>
              <a:rPr lang="pl-PL" sz="2400" b="1" dirty="0" smtClean="0">
                <a:solidFill>
                  <a:srgbClr val="0070C0"/>
                </a:solidFill>
              </a:rPr>
              <a:t> </a:t>
            </a:r>
            <a:r>
              <a:rPr lang="pl-PL" sz="2400" dirty="0" smtClean="0">
                <a:solidFill>
                  <a:srgbClr val="0070C0"/>
                </a:solidFill>
              </a:rPr>
              <a:t>?</a:t>
            </a:r>
            <a:endParaRPr lang="pl-PL" sz="24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979059"/>
          <a:ext cx="8784976" cy="5855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31208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o wysokiej jakości przestrzeni publicznej (zadbane, odnowione, czyste)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</a:tr>
              <a:tr h="31208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z dobrze rozwiniętą infrastrukturą drogową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(np. przepustowość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31208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oferujące przestrzenie dla rekreacji i sportu, i wspierające sport profesjonalny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1208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z rozwiniętą nowoczesną gospodarką oferującą miejsca pracy i z poważnymi inwestycjami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36434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Ekologiczna komunikacja publiczna w mieście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36434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Kultura energią Miasta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36434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rozpoznawalna w Polsce i Europie (Marka, tożsamość)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36434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dobrze skomunikowane z regionem, Polską i Europą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36434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Przywrócona Miastu rzeka Brda i Wisła (infrastruktura terenów nadbrzeżnych)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6434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bezpieczne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747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uniwersyteckie (wysoki status uczelni)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249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przyjazne dla każdego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ludzi kreatywnych i przerdsiębiorczych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Port lotniczy oknem na świat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4396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Funkcjonujące metro i SKM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830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z rozbudowaym systemem ścieżek rowerowych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3708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multikolorowe, tolerancyjne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3708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Aquapark miejski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620688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0070C0"/>
                </a:solidFill>
              </a:rPr>
              <a:t>9. </a:t>
            </a:r>
            <a:r>
              <a:rPr lang="pl-PL" sz="2800" dirty="0" smtClean="0">
                <a:solidFill>
                  <a:srgbClr val="0070C0"/>
                </a:solidFill>
              </a:rPr>
              <a:t>Za co </a:t>
            </a:r>
            <a:r>
              <a:rPr lang="pl-PL" sz="2800" b="1" dirty="0" smtClean="0">
                <a:solidFill>
                  <a:srgbClr val="0070C0"/>
                </a:solidFill>
              </a:rPr>
              <a:t>obecnie cenisz </a:t>
            </a:r>
            <a:r>
              <a:rPr lang="pl-PL" sz="2800" dirty="0" smtClean="0">
                <a:solidFill>
                  <a:srgbClr val="0070C0"/>
                </a:solidFill>
              </a:rPr>
              <a:t>Bydgoszcz</a:t>
            </a:r>
            <a:r>
              <a:rPr lang="pl-PL" sz="2800" dirty="0" smtClean="0">
                <a:solidFill>
                  <a:srgbClr val="0070C0"/>
                </a:solidFill>
              </a:rPr>
              <a:t> ?</a:t>
            </a:r>
            <a:endParaRPr lang="pl-PL" sz="28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720829"/>
          <a:ext cx="8784976" cy="6137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008112"/>
              </a:tblGrid>
              <a:tr h="32675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estetykę </a:t>
                      </a:r>
                      <a:r>
                        <a:rPr lang="pl-PL" sz="11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miasta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(np. śródmieście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Stare Miasto), klimat i czystość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</a:tr>
              <a:tr h="32675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przestrzenie zielone i rekreacyjne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(np. </a:t>
                      </a:r>
                      <a:r>
                        <a:rPr lang="pl-PL" sz="1100" b="1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LPWiK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parki) i zwracanie się ku rzekom Brdzie i </a:t>
                      </a:r>
                      <a:r>
                        <a:rPr lang="pl-PL" sz="11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Wisle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</a:tr>
              <a:tr h="32675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Wyspę Młyńską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</a:tr>
              <a:tr h="32675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dobrze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funkcjonującą 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komunikację publiczną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32675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dynamizm inwestycyjno-rozwojowy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l-PL" sz="1400" b="1" i="0" u="none" strike="noStrike" kern="1200" dirty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  <a:tr h="38147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dostęp do obiektów i placówek </a:t>
                      </a:r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użyteczności </a:t>
                      </a:r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publicznej, w tym kultury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38147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bezpieczeństwo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38147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kluby, lokale i centra handlowe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38147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dobrze rozwiniętą infrastrukturę miejską.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9669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wysoki poziom nauczania w szkołach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7526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funkcjonujący rowej miejski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876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wydarzenia i kluby i obiekty sportowe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7960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rozwiniętą kulturę w tym muzyczną muzyczną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715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budynek Opery Nova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0709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nowy dworzec PKP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5543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historię miasta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4861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linię tramwajową do Fordonu i nowy tabor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5022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</a:t>
                      </a:r>
                      <a:r>
                        <a:rPr lang="pl-PL" sz="1100" b="0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Camerimage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17629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lotnisko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2505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wysoki poziom lecznictwa szpitalnego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031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niskie bezrobocie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Miej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154</TotalTime>
  <Words>1518</Words>
  <Application>Microsoft Office PowerPoint</Application>
  <PresentationFormat>Pokaz na ekranie (4:3)</PresentationFormat>
  <Paragraphs>380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Miejski</vt:lpstr>
      <vt:lpstr>Ankieta mieszkańców „2030 &gt; Strategia 2.0”</vt:lpstr>
      <vt:lpstr>1. Jakie warunki musi spełniać Bydgoszcz, aby być idealnym dla Ciebie miejscem wypoczynku/rekreacji?</vt:lpstr>
      <vt:lpstr>2. Transport i komunikacja publiczna</vt:lpstr>
      <vt:lpstr>3. Jeśli masz poniżej 20 lat, wymień, jakie warunki musi spełniać Bydgoszcz w przyszłości, aby być idealnym miastem dla młodych ludzi ?</vt:lpstr>
      <vt:lpstr>5. Jakie warunki musi spełniać Bydgoszcz, aby być idealnym miastem pod względem kultury i rozrywki ?</vt:lpstr>
      <vt:lpstr>6. Jakie warunki musi spełniać Bydgoszcz, abyś nazwał ją bezpiecznym miastem ?</vt:lpstr>
      <vt:lpstr>7. Miasto tworzą przede wszystkim jego mieszkańcy, czyli – społeczność lokalna. Jak wyobrażasz sobie idealne społeczeństwo Bydgoszczy ?</vt:lpstr>
      <vt:lpstr>8. Co jeszcze jest istotne dla Ciebie, kiedy wyobrażasz sobie Bydgoszcz w przyszłości jako miasto idealne ?</vt:lpstr>
      <vt:lpstr>9. Za co obecnie cenisz Bydgoszcz ?</vt:lpstr>
      <vt:lpstr>10. Co Ci się zdecydowanie nie podoba w Bydgoszczy ?</vt:lpstr>
      <vt:lpstr>11. Czy uważasz, że Bydgoszcz powinna stawać się coraz większym miastem, ośrodkiem metropolitalnym o randze krajowej i europejskiej ?</vt:lpstr>
      <vt:lpstr>12. Na czym, planując inwestycje i inne działania, powinniśmy się skupić w ciągu najbliższych 5 lat? Jakie powinniśmy obrać priorytety, tworząc Bydgoszcz naszych marzeń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Ankieta mieszkańców „2030 – Strategia 2.0”</dc:title>
  <dc:creator>jakubowskim</dc:creator>
  <cp:lastModifiedBy>jakubowskim</cp:lastModifiedBy>
  <cp:revision>23</cp:revision>
  <dcterms:created xsi:type="dcterms:W3CDTF">2017-10-20T08:44:48Z</dcterms:created>
  <dcterms:modified xsi:type="dcterms:W3CDTF">2017-10-20T11:19:32Z</dcterms:modified>
</cp:coreProperties>
</file>