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68" r:id="rId4"/>
    <p:sldId id="269" r:id="rId5"/>
    <p:sldId id="261" r:id="rId6"/>
    <p:sldId id="262" r:id="rId7"/>
    <p:sldId id="270" r:id="rId8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rostokąt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ostokąt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ostokąt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ostokąt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Prostokąt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28" name="Symbol zastępczy daty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7BF60-C451-47D8-A75E-D63080900846}" type="datetimeFigureOut">
              <a:rPr lang="pl-PL" smtClean="0"/>
              <a:pPr/>
              <a:t>2017-10-30</a:t>
            </a:fld>
            <a:endParaRPr lang="pl-PL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Łącznik prosty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Prostokąt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ipsa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006EB05-111C-4F4B-BDDE-CE464EC748F8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7BF60-C451-47D8-A75E-D63080900846}" type="datetimeFigureOut">
              <a:rPr lang="pl-PL" smtClean="0"/>
              <a:pPr/>
              <a:t>2017-10-30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6EB05-111C-4F4B-BDDE-CE464EC748F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Prostokąt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rostokąt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Prostokąt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Prostokąt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Prostokąt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Łącznik prosty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6006EB05-111C-4F4B-BDDE-CE464EC748F8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7BF60-C451-47D8-A75E-D63080900846}" type="datetimeFigureOut">
              <a:rPr lang="pl-PL" smtClean="0"/>
              <a:pPr/>
              <a:t>2017-10-30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7BF60-C451-47D8-A75E-D63080900846}" type="datetimeFigureOut">
              <a:rPr lang="pl-PL" smtClean="0"/>
              <a:pPr/>
              <a:t>2017-10-30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6006EB05-111C-4F4B-BDDE-CE464EC748F8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Symbol zastępczy zawartości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rostokąt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Prostokąt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ostokąt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ostokąt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ostokąt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Prostokąt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13" name="Prostokąt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Prostokąt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7BF60-C451-47D8-A75E-D63080900846}" type="datetimeFigureOut">
              <a:rPr lang="pl-PL" smtClean="0"/>
              <a:pPr/>
              <a:t>2017-10-30</a:t>
            </a:fld>
            <a:endParaRPr lang="pl-PL"/>
          </a:p>
        </p:txBody>
      </p:sp>
      <p:sp>
        <p:nvSpPr>
          <p:cNvPr id="8" name="Łącznik prosty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006EB05-111C-4F4B-BDDE-CE464EC748F8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66F7BF60-C451-47D8-A75E-D63080900846}" type="datetimeFigureOut">
              <a:rPr lang="pl-PL" smtClean="0"/>
              <a:pPr/>
              <a:t>2017-10-30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6EB05-111C-4F4B-BDDE-CE464EC748F8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Łącznik prosty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Symbol zastępczy zawartości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2" name="Symbol zastępczy zawartości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Łącznik prosty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Prostokąt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ostokąt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Prostokąt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Prostokąt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Prostokąt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rostokąt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7BF60-C451-47D8-A75E-D63080900846}" type="datetimeFigureOut">
              <a:rPr lang="pl-PL" smtClean="0"/>
              <a:pPr/>
              <a:t>2017-10-30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pl-PL"/>
          </a:p>
        </p:txBody>
      </p:sp>
      <p:sp>
        <p:nvSpPr>
          <p:cNvPr id="15" name="Łącznik prosty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ostokąt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Symbol zastępczy zawartości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26" name="Symbol zastępczy zawartości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25" name="Elipsa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ipsa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6006EB05-111C-4F4B-BDDE-CE464EC748F8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3" name="Tytuł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7BF60-C451-47D8-A75E-D63080900846}" type="datetimeFigureOut">
              <a:rPr lang="pl-PL" smtClean="0"/>
              <a:pPr/>
              <a:t>2017-10-30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6006EB05-111C-4F4B-BDDE-CE464EC748F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Prostokąt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Prostokąt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rostokąt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Prostokąt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Prostokąt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7BF60-C451-47D8-A75E-D63080900846}" type="datetimeFigureOut">
              <a:rPr lang="pl-PL" smtClean="0"/>
              <a:pPr/>
              <a:t>2017-10-30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006EB05-111C-4F4B-BDDE-CE464EC748F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rostokąt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Prostokąt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ostokąt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ostokąt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Prostokąt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Prostokąt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8" name="Prostokąt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Łącznik prosty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Symbol zastępczy zawartości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006EB05-111C-4F4B-BDDE-CE464EC748F8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1" name="Prostokąt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7BF60-C451-47D8-A75E-D63080900846}" type="datetimeFigureOut">
              <a:rPr lang="pl-PL" smtClean="0"/>
              <a:pPr/>
              <a:t>2017-10-30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Łącznik prosty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ostokąt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ostokąt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Prostokąt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ostokąt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Prostokąt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Prostokąt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Prostokąt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ipsa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6006EB05-111C-4F4B-BDDE-CE464EC748F8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22" name="Prostokąt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66F7BF60-C451-47D8-A75E-D63080900846}" type="datetimeFigureOut">
              <a:rPr lang="pl-PL" smtClean="0"/>
              <a:pPr/>
              <a:t>2017-10-30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rostokąt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ostokąt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ostokąt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ostokąt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rostokąt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66F7BF60-C451-47D8-A75E-D63080900846}" type="datetimeFigureOut">
              <a:rPr lang="pl-PL" smtClean="0"/>
              <a:pPr/>
              <a:t>2017-10-30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pl-PL"/>
          </a:p>
        </p:txBody>
      </p:sp>
      <p:sp>
        <p:nvSpPr>
          <p:cNvPr id="8" name="Prostokąt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Łącznik prosty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006EB05-111C-4F4B-BDDE-CE464EC748F8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403648" y="3068960"/>
            <a:ext cx="6400800" cy="1752600"/>
          </a:xfrm>
        </p:spPr>
        <p:txBody>
          <a:bodyPr>
            <a:normAutofit fontScale="92500"/>
          </a:bodyPr>
          <a:lstStyle/>
          <a:p>
            <a:r>
              <a:rPr lang="pl-PL" sz="2000" dirty="0" smtClean="0"/>
              <a:t>Próba  statystyczna  590  ankiet.</a:t>
            </a:r>
          </a:p>
          <a:p>
            <a:endParaRPr lang="pl-PL" dirty="0" smtClean="0"/>
          </a:p>
          <a:p>
            <a:endParaRPr lang="pl-PL" dirty="0" smtClean="0"/>
          </a:p>
          <a:p>
            <a:r>
              <a:rPr lang="pl-PL" dirty="0" smtClean="0"/>
              <a:t>Wyniki  Badania  ankietowego  oparto na  wypowiedziach  mieszkańców, które dotyczyły dwóch pytań.</a:t>
            </a:r>
            <a:endParaRPr lang="pl-PL" dirty="0"/>
          </a:p>
        </p:txBody>
      </p:sp>
      <p:sp>
        <p:nvSpPr>
          <p:cNvPr id="4" name="Tytuł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l-PL" sz="3600" dirty="0" smtClean="0"/>
              <a:t>Ankieta mieszkańców</a:t>
            </a:r>
            <a:endParaRPr lang="pl-PL" sz="3600" dirty="0"/>
          </a:p>
        </p:txBody>
      </p:sp>
      <p:pic>
        <p:nvPicPr>
          <p:cNvPr id="5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188640"/>
            <a:ext cx="8712968" cy="14401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640960" cy="792088"/>
          </a:xfrm>
        </p:spPr>
        <p:txBody>
          <a:bodyPr>
            <a:noAutofit/>
          </a:bodyPr>
          <a:lstStyle/>
          <a:p>
            <a:r>
              <a:rPr lang="pl-PL" sz="2200" dirty="0" smtClean="0">
                <a:solidFill>
                  <a:srgbClr val="0070C0"/>
                </a:solidFill>
              </a:rPr>
              <a:t>5. Jakie warunki musi spełniać Bydgoszcz, aby być </a:t>
            </a:r>
            <a:r>
              <a:rPr lang="pl-PL" sz="2200" b="1" u="sng" dirty="0" smtClean="0">
                <a:solidFill>
                  <a:srgbClr val="0070C0"/>
                </a:solidFill>
              </a:rPr>
              <a:t>idealnym</a:t>
            </a:r>
            <a:r>
              <a:rPr lang="pl-PL" sz="2200" dirty="0" smtClean="0">
                <a:solidFill>
                  <a:srgbClr val="0070C0"/>
                </a:solidFill>
              </a:rPr>
              <a:t> miastem </a:t>
            </a:r>
            <a:r>
              <a:rPr lang="pl-PL" sz="2200" b="1" dirty="0" smtClean="0">
                <a:solidFill>
                  <a:srgbClr val="0070C0"/>
                </a:solidFill>
              </a:rPr>
              <a:t>pod względem kultury i rozrywki </a:t>
            </a:r>
            <a:r>
              <a:rPr lang="pl-PL" sz="2200" dirty="0" smtClean="0">
                <a:solidFill>
                  <a:srgbClr val="0070C0"/>
                </a:solidFill>
              </a:rPr>
              <a:t>?</a:t>
            </a:r>
            <a:endParaRPr lang="pl-PL" sz="2200" dirty="0">
              <a:solidFill>
                <a:srgbClr val="0070C0"/>
              </a:solidFill>
            </a:endParaRP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sz="quarter" idx="1"/>
          </p:nvPr>
        </p:nvGraphicFramePr>
        <p:xfrm>
          <a:off x="1" y="977941"/>
          <a:ext cx="9143999" cy="57894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84201"/>
                <a:gridCol w="929899"/>
                <a:gridCol w="929899"/>
              </a:tblGrid>
              <a:tr h="220098">
                <a:tc>
                  <a:txBody>
                    <a:bodyPr/>
                    <a:lstStyle/>
                    <a:p>
                      <a:pPr algn="r" fontAlgn="ctr"/>
                      <a:endParaRPr lang="pl-PL" sz="1400" b="1" i="0" u="none" strike="noStrike" dirty="0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pl-PL" sz="1200" b="1" i="0" u="none" strike="noStrike" kern="1200" baseline="0" dirty="0">
                        <a:solidFill>
                          <a:srgbClr val="000000"/>
                        </a:solidFill>
                        <a:latin typeface="Czcionka tekstu podstawowego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pl-PL" sz="1200" b="1" i="0" u="none" strike="noStrike" kern="1200" baseline="0" dirty="0">
                        <a:solidFill>
                          <a:srgbClr val="000000"/>
                        </a:solidFill>
                        <a:latin typeface="Czcionka tekstu podstawowego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363165">
                <a:tc>
                  <a:txBody>
                    <a:bodyPr/>
                    <a:lstStyle/>
                    <a:p>
                      <a:pPr algn="r" fontAlgn="ctr"/>
                      <a:r>
                        <a:rPr lang="pl-PL" sz="1400" b="1" i="0" u="none" strike="noStrike" dirty="0" smtClean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Młodzież</a:t>
                      </a:r>
                      <a:r>
                        <a:rPr lang="pl-PL" sz="1400" b="1" i="0" u="none" strike="noStrike" baseline="0" dirty="0" smtClean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 (wiek do 20 lat), 84 ankiety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pl-PL" sz="1200" b="1" i="0" u="none" strike="noStrike" kern="1200" baseline="0" dirty="0" smtClean="0">
                          <a:solidFill>
                            <a:srgbClr val="000000"/>
                          </a:solidFill>
                          <a:latin typeface="Czcionka tekstu podstawowego"/>
                          <a:ea typeface="+mn-ea"/>
                          <a:cs typeface="+mn-cs"/>
                        </a:rPr>
                        <a:t>139 wskazań</a:t>
                      </a:r>
                      <a:endParaRPr kumimoji="0" lang="pl-PL" sz="1200" b="1" i="0" u="none" strike="noStrike" kern="1200" baseline="0" dirty="0">
                        <a:solidFill>
                          <a:srgbClr val="000000"/>
                        </a:solidFill>
                        <a:latin typeface="Czcionka tekstu podstawowego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pl-PL" sz="1200" b="1" i="0" u="none" strike="noStrike" kern="1200" baseline="0" dirty="0">
                        <a:solidFill>
                          <a:srgbClr val="000000"/>
                        </a:solidFill>
                        <a:latin typeface="Czcionka tekstu podstawowego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239778"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Organizacja imprez i koncertów dla młodych osób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28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20,1%</a:t>
                      </a:r>
                    </a:p>
                  </a:txBody>
                  <a:tcPr marL="9525" marR="9525" marT="9525" marB="0" anchor="ctr"/>
                </a:tc>
              </a:tr>
              <a:tr h="248618"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Bogatsza oferta kulturalna dla </a:t>
                      </a:r>
                      <a:r>
                        <a:rPr lang="pl-PL" sz="1200" b="1" i="0" u="none" strike="noStrike" dirty="0" smtClean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młodzieży </a:t>
                      </a:r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wraz z jej promocją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27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19,4%</a:t>
                      </a:r>
                    </a:p>
                  </a:txBody>
                  <a:tcPr marL="9525" marR="9525" marT="9525" marB="0" anchor="ctr"/>
                </a:tc>
              </a:tr>
              <a:tr h="257458">
                <a:tc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pl-PL" sz="1200" b="0" i="0" u="none" strike="noStrike" kern="1200" dirty="0" smtClean="0">
                          <a:solidFill>
                            <a:srgbClr val="000000"/>
                          </a:solidFill>
                          <a:latin typeface="Czcionka tekstu podstawowego"/>
                          <a:ea typeface="+mn-ea"/>
                          <a:cs typeface="+mn-cs"/>
                        </a:rPr>
                        <a:t>Obiekty kultury i edukacji (nowe, </a:t>
                      </a:r>
                      <a:r>
                        <a:rPr kumimoji="0" lang="pl-PL" sz="1200" b="0" i="0" u="none" strike="noStrike" kern="1200" dirty="0" err="1" smtClean="0">
                          <a:solidFill>
                            <a:srgbClr val="000000"/>
                          </a:solidFill>
                          <a:latin typeface="Czcionka tekstu podstawowego"/>
                          <a:ea typeface="+mn-ea"/>
                          <a:cs typeface="+mn-cs"/>
                        </a:rPr>
                        <a:t>rewitalizowane</a:t>
                      </a:r>
                      <a:r>
                        <a:rPr kumimoji="0" lang="pl-PL" sz="1200" b="0" i="0" u="none" strike="noStrike" kern="1200" dirty="0" smtClean="0">
                          <a:solidFill>
                            <a:srgbClr val="000000"/>
                          </a:solidFill>
                          <a:latin typeface="Czcionka tekstu podstawowego"/>
                          <a:ea typeface="+mn-ea"/>
                          <a:cs typeface="+mn-cs"/>
                        </a:rPr>
                        <a:t>, rozbudowa obecnych, w tym</a:t>
                      </a:r>
                      <a:r>
                        <a:rPr kumimoji="0" lang="pl-PL" sz="1200" b="0" i="0" u="none" strike="noStrike" kern="1200" baseline="0" dirty="0" smtClean="0">
                          <a:solidFill>
                            <a:srgbClr val="000000"/>
                          </a:solidFill>
                          <a:latin typeface="Czcionka tekstu podstawowego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pl-PL" sz="1200" b="0" i="0" u="none" strike="noStrike" kern="1200" dirty="0" smtClean="0">
                          <a:solidFill>
                            <a:srgbClr val="000000"/>
                          </a:solidFill>
                          <a:latin typeface="Czcionka tekstu podstawowego"/>
                          <a:ea typeface="+mn-ea"/>
                          <a:cs typeface="+mn-cs"/>
                        </a:rPr>
                        <a:t>Opera Nova, kina, Starówka)</a:t>
                      </a:r>
                      <a:endParaRPr kumimoji="0" lang="pl-PL" sz="1200" b="0" i="0" u="none" strike="noStrike" kern="1200" dirty="0">
                        <a:solidFill>
                          <a:srgbClr val="000000"/>
                        </a:solidFill>
                        <a:latin typeface="Czcionka tekstu podstawowego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15,8%</a:t>
                      </a:r>
                    </a:p>
                  </a:txBody>
                  <a:tcPr marL="9525" marR="9525" marT="9525" marB="0" anchor="ctr"/>
                </a:tc>
              </a:tr>
              <a:tr h="266299"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Obiekty i miejsca sportu i rekreacji (nowe, rozbudowa obecnych)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14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10,1%</a:t>
                      </a:r>
                    </a:p>
                  </a:txBody>
                  <a:tcPr marL="9525" marR="9525" marT="9525" marB="0" anchor="ctr"/>
                </a:tc>
              </a:tr>
              <a:tr h="289148"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Dostępność oferty kulturalnej i rekreacyjnej (tanie bilety, rabaty)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7,9%</a:t>
                      </a:r>
                    </a:p>
                  </a:txBody>
                  <a:tcPr marL="9525" marR="9525" marT="9525" marB="0" anchor="ctr"/>
                </a:tc>
              </a:tr>
              <a:tr h="324101">
                <a:tc>
                  <a:txBody>
                    <a:bodyPr/>
                    <a:lstStyle/>
                    <a:p>
                      <a:pPr marL="0" algn="r" rtl="0" eaLnBrk="1" fontAlgn="ctr" latinLnBrk="0" hangingPunct="1"/>
                      <a:r>
                        <a:rPr kumimoji="0" lang="pl-PL" sz="1400" b="1" i="0" u="none" strike="noStrike" kern="1200" dirty="0" smtClean="0">
                          <a:solidFill>
                            <a:srgbClr val="000000"/>
                          </a:solidFill>
                          <a:latin typeface="Czcionka tekstu podstawowego"/>
                          <a:ea typeface="+mn-ea"/>
                          <a:cs typeface="+mn-cs"/>
                        </a:rPr>
                        <a:t>Osoby w wieku od 20 do 34 lat, 268 ankiet</a:t>
                      </a:r>
                      <a:endParaRPr kumimoji="0" lang="pl-PL" sz="1400" b="1" i="0" u="none" strike="noStrike" kern="1200" dirty="0">
                        <a:solidFill>
                          <a:srgbClr val="000000"/>
                        </a:solidFill>
                        <a:latin typeface="Czcionka tekstu podstawowego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pl-PL" sz="1200" b="1" i="0" u="none" strike="noStrike" kern="1200" baseline="0" dirty="0" smtClean="0">
                          <a:solidFill>
                            <a:srgbClr val="000000"/>
                          </a:solidFill>
                          <a:latin typeface="Czcionka tekstu podstawowego"/>
                          <a:ea typeface="+mn-ea"/>
                          <a:cs typeface="+mn-cs"/>
                        </a:rPr>
                        <a:t>683 wskazania</a:t>
                      </a:r>
                      <a:endParaRPr kumimoji="0" lang="pl-PL" sz="1200" b="1" i="0" u="none" strike="noStrike" kern="1200" baseline="0" dirty="0">
                        <a:solidFill>
                          <a:srgbClr val="000000"/>
                        </a:solidFill>
                        <a:latin typeface="Czcionka tekstu podstawowego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pl-PL" sz="1200" b="1" i="0" u="none" strike="noStrike" kern="1200" baseline="0" dirty="0">
                        <a:solidFill>
                          <a:srgbClr val="000000"/>
                        </a:solidFill>
                        <a:latin typeface="Czcionka tekstu podstawowego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299076">
                <a:tc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pl-PL" sz="1200" b="1" i="0" u="none" strike="noStrike" kern="1200" dirty="0">
                          <a:solidFill>
                            <a:srgbClr val="000000"/>
                          </a:solidFill>
                          <a:latin typeface="Czcionka tekstu podstawowego"/>
                          <a:ea typeface="+mn-ea"/>
                          <a:cs typeface="+mn-cs"/>
                        </a:rPr>
                        <a:t>Bogatsza, bardziej prestiżowa oferta kulturalna wraz z jej promocją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pl-PL" sz="1200" b="1" i="0" u="none" strike="noStrike" kern="1200" dirty="0">
                          <a:solidFill>
                            <a:srgbClr val="000000"/>
                          </a:solidFill>
                          <a:latin typeface="Czcionka tekstu podstawowego"/>
                          <a:ea typeface="+mn-ea"/>
                          <a:cs typeface="+mn-cs"/>
                        </a:rPr>
                        <a:t>137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pl-PL" sz="1200" b="1" i="0" u="none" strike="noStrike" kern="1200" dirty="0">
                          <a:solidFill>
                            <a:srgbClr val="000000"/>
                          </a:solidFill>
                          <a:latin typeface="Czcionka tekstu podstawowego"/>
                          <a:ea typeface="+mn-ea"/>
                          <a:cs typeface="+mn-cs"/>
                        </a:rPr>
                        <a:t>20,1%</a:t>
                      </a:r>
                    </a:p>
                  </a:txBody>
                  <a:tcPr marL="9525" marR="9525" marT="9525" marB="0" anchor="ctr"/>
                </a:tc>
              </a:tr>
              <a:tr h="439026">
                <a:tc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pl-PL" sz="1200" b="1" i="0" u="none" strike="noStrike" kern="1200" dirty="0">
                          <a:solidFill>
                            <a:srgbClr val="000000"/>
                          </a:solidFill>
                          <a:latin typeface="Czcionka tekstu podstawowego"/>
                          <a:ea typeface="+mn-ea"/>
                          <a:cs typeface="+mn-cs"/>
                        </a:rPr>
                        <a:t>Obiekty kultury i edukacji (nowe, </a:t>
                      </a:r>
                      <a:r>
                        <a:rPr kumimoji="0" lang="pl-PL" sz="1200" b="1" i="0" u="none" strike="noStrike" kern="1200" dirty="0" err="1">
                          <a:solidFill>
                            <a:srgbClr val="000000"/>
                          </a:solidFill>
                          <a:latin typeface="Czcionka tekstu podstawowego"/>
                          <a:ea typeface="+mn-ea"/>
                          <a:cs typeface="+mn-cs"/>
                        </a:rPr>
                        <a:t>rewitalizowane</a:t>
                      </a:r>
                      <a:r>
                        <a:rPr kumimoji="0" lang="pl-PL" sz="1200" b="1" i="0" u="none" strike="noStrike" kern="1200" dirty="0">
                          <a:solidFill>
                            <a:srgbClr val="000000"/>
                          </a:solidFill>
                          <a:latin typeface="Czcionka tekstu podstawowego"/>
                          <a:ea typeface="+mn-ea"/>
                          <a:cs typeface="+mn-cs"/>
                        </a:rPr>
                        <a:t>, rozbudowa </a:t>
                      </a:r>
                      <a:r>
                        <a:rPr kumimoji="0" lang="pl-PL" sz="1200" b="1" i="0" u="none" strike="noStrike" kern="1200" dirty="0" err="1" smtClean="0">
                          <a:solidFill>
                            <a:srgbClr val="000000"/>
                          </a:solidFill>
                          <a:latin typeface="Czcionka tekstu podstawowego"/>
                          <a:ea typeface="+mn-ea"/>
                          <a:cs typeface="+mn-cs"/>
                        </a:rPr>
                        <a:t>obecnych:Opera</a:t>
                      </a:r>
                      <a:r>
                        <a:rPr kumimoji="0" lang="pl-PL" sz="1200" b="1" i="0" u="none" strike="noStrike" kern="1200" dirty="0" smtClean="0">
                          <a:solidFill>
                            <a:srgbClr val="000000"/>
                          </a:solidFill>
                          <a:latin typeface="Czcionka tekstu podstawowego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pl-PL" sz="1200" b="1" i="0" u="none" strike="noStrike" kern="1200" dirty="0">
                          <a:solidFill>
                            <a:srgbClr val="000000"/>
                          </a:solidFill>
                          <a:latin typeface="Czcionka tekstu podstawowego"/>
                          <a:ea typeface="+mn-ea"/>
                          <a:cs typeface="+mn-cs"/>
                        </a:rPr>
                        <a:t>Nova, kina, Starówka)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pl-PL" sz="1200" b="1" i="0" u="none" strike="noStrike" kern="1200" dirty="0">
                          <a:solidFill>
                            <a:srgbClr val="000000"/>
                          </a:solidFill>
                          <a:latin typeface="Czcionka tekstu podstawowego"/>
                          <a:ea typeface="+mn-ea"/>
                          <a:cs typeface="+mn-cs"/>
                        </a:rPr>
                        <a:t>95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pl-PL" sz="1200" b="1" i="0" u="none" strike="noStrike" kern="1200" dirty="0">
                          <a:solidFill>
                            <a:srgbClr val="000000"/>
                          </a:solidFill>
                          <a:latin typeface="Czcionka tekstu podstawowego"/>
                          <a:ea typeface="+mn-ea"/>
                          <a:cs typeface="+mn-cs"/>
                        </a:rPr>
                        <a:t>13,9%</a:t>
                      </a:r>
                    </a:p>
                  </a:txBody>
                  <a:tcPr marL="9525" marR="9525" marT="9525" marB="0" anchor="ctr"/>
                </a:tc>
              </a:tr>
              <a:tr h="253787"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Dostępność oferty kulturalnej i rekreacyjnej (tanie bilety, rabaty, parkingi, bariery architektoniczne)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72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10,5%</a:t>
                      </a:r>
                    </a:p>
                  </a:txBody>
                  <a:tcPr marL="9525" marR="9525" marT="9525" marB="0" anchor="ctr"/>
                </a:tc>
              </a:tr>
              <a:tr h="397762"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Kultura w przestrzeni miejskiej </a:t>
                      </a:r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(kultura na ulicach, plenery, murale</a:t>
                      </a:r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, </a:t>
                      </a:r>
                      <a:r>
                        <a:rPr lang="pl-PL" sz="1200" b="0" i="0" u="none" strike="noStrike" dirty="0" err="1" smtClean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book-crossing</a:t>
                      </a:r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, </a:t>
                      </a:r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kultura studencka, jarmarki, kino </a:t>
                      </a:r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letnie)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71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10,4%</a:t>
                      </a:r>
                    </a:p>
                  </a:txBody>
                  <a:tcPr marL="9525" marR="9525" marT="9525" marB="0" anchor="ctr"/>
                </a:tc>
              </a:tr>
              <a:tr h="218072"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Organizacja imprez, koncertów oraz ich zabezpieczenie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56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8,2%</a:t>
                      </a:r>
                    </a:p>
                  </a:txBody>
                  <a:tcPr marL="9525" marR="9525" marT="9525" marB="0" anchor="ctr"/>
                </a:tc>
              </a:tr>
              <a:tr h="338919">
                <a:tc>
                  <a:txBody>
                    <a:bodyPr/>
                    <a:lstStyle/>
                    <a:p>
                      <a:pPr marL="0" algn="r" rtl="0" eaLnBrk="1" fontAlgn="ctr" latinLnBrk="0" hangingPunct="1"/>
                      <a:r>
                        <a:rPr kumimoji="0" lang="pl-PL" sz="1400" b="1" i="0" u="none" strike="noStrike" kern="1200" dirty="0" smtClean="0">
                          <a:solidFill>
                            <a:srgbClr val="000000"/>
                          </a:solidFill>
                          <a:latin typeface="Czcionka tekstu podstawowego"/>
                          <a:ea typeface="+mn-ea"/>
                          <a:cs typeface="+mn-cs"/>
                        </a:rPr>
                        <a:t>Osoby w wieku od 35 do 44 lat, 121 ankiet </a:t>
                      </a:r>
                      <a:endParaRPr kumimoji="0" lang="pl-PL" sz="1400" b="1" i="0" u="none" strike="noStrike" kern="1200" dirty="0">
                        <a:solidFill>
                          <a:srgbClr val="000000"/>
                        </a:solidFill>
                        <a:latin typeface="Czcionka tekstu podstawowego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pl-PL" sz="1200" b="1" i="0" u="none" strike="noStrike" kern="1200" baseline="0" dirty="0" smtClean="0">
                          <a:solidFill>
                            <a:srgbClr val="000000"/>
                          </a:solidFill>
                          <a:latin typeface="Czcionka tekstu podstawowego"/>
                          <a:ea typeface="+mn-ea"/>
                          <a:cs typeface="+mn-cs"/>
                        </a:rPr>
                        <a:t>331 wskazań</a:t>
                      </a:r>
                      <a:endParaRPr kumimoji="0" lang="pl-PL" sz="1200" b="1" i="0" u="none" strike="noStrike" kern="1200" baseline="0" dirty="0">
                        <a:solidFill>
                          <a:srgbClr val="000000"/>
                        </a:solidFill>
                        <a:latin typeface="Czcionka tekstu podstawowego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pl-PL" sz="1100" b="0" i="0" u="none" strike="noStrike" dirty="0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9525" marR="9525" marT="9525" marB="0" anchor="ctr"/>
                </a:tc>
              </a:tr>
              <a:tr h="340037">
                <a:tc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pl-PL" sz="1200" b="1" i="0" u="none" strike="noStrike" kern="1200" dirty="0">
                          <a:solidFill>
                            <a:srgbClr val="000000"/>
                          </a:solidFill>
                          <a:latin typeface="Czcionka tekstu podstawowego"/>
                          <a:ea typeface="+mn-ea"/>
                          <a:cs typeface="+mn-cs"/>
                        </a:rPr>
                        <a:t>Bogatsza, bardziej prestiżowa oferta kulturalna wraz z jej promocją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pl-PL" sz="1200" b="1" i="0" u="none" strike="noStrike" kern="1200" dirty="0">
                          <a:solidFill>
                            <a:srgbClr val="000000"/>
                          </a:solidFill>
                          <a:latin typeface="Czcionka tekstu podstawowego"/>
                          <a:ea typeface="+mn-ea"/>
                          <a:cs typeface="+mn-cs"/>
                        </a:rPr>
                        <a:t>76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pl-PL" sz="1200" b="1" i="0" u="none" strike="noStrike" kern="1200" dirty="0">
                          <a:solidFill>
                            <a:srgbClr val="000000"/>
                          </a:solidFill>
                          <a:latin typeface="Czcionka tekstu podstawowego"/>
                          <a:ea typeface="+mn-ea"/>
                          <a:cs typeface="+mn-cs"/>
                        </a:rPr>
                        <a:t>23,0%</a:t>
                      </a:r>
                    </a:p>
                  </a:txBody>
                  <a:tcPr marL="9525" marR="9525" marT="9525" marB="0" anchor="ctr"/>
                </a:tc>
              </a:tr>
              <a:tr h="307916">
                <a:tc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pl-PL" sz="1200" b="1" i="0" u="none" strike="noStrike" kern="1200" dirty="0">
                          <a:solidFill>
                            <a:srgbClr val="000000"/>
                          </a:solidFill>
                          <a:latin typeface="Czcionka tekstu podstawowego"/>
                          <a:ea typeface="+mn-ea"/>
                          <a:cs typeface="+mn-cs"/>
                        </a:rPr>
                        <a:t>Obiekty kultury i edukacji (nowe, </a:t>
                      </a:r>
                      <a:r>
                        <a:rPr kumimoji="0" lang="pl-PL" sz="1200" b="1" i="0" u="none" strike="noStrike" kern="1200" dirty="0" err="1">
                          <a:solidFill>
                            <a:srgbClr val="000000"/>
                          </a:solidFill>
                          <a:latin typeface="Czcionka tekstu podstawowego"/>
                          <a:ea typeface="+mn-ea"/>
                          <a:cs typeface="+mn-cs"/>
                        </a:rPr>
                        <a:t>rewitalizowane</a:t>
                      </a:r>
                      <a:r>
                        <a:rPr kumimoji="0" lang="pl-PL" sz="1200" b="1" i="0" u="none" strike="noStrike" kern="1200" dirty="0">
                          <a:solidFill>
                            <a:srgbClr val="000000"/>
                          </a:solidFill>
                          <a:latin typeface="Czcionka tekstu podstawowego"/>
                          <a:ea typeface="+mn-ea"/>
                          <a:cs typeface="+mn-cs"/>
                        </a:rPr>
                        <a:t>, rozbudowa obecnych, w tym 4. krąg Opery </a:t>
                      </a:r>
                      <a:r>
                        <a:rPr kumimoji="0" lang="pl-PL" sz="1200" b="1" i="0" u="none" strike="noStrike" kern="1200" dirty="0" smtClean="0">
                          <a:solidFill>
                            <a:srgbClr val="000000"/>
                          </a:solidFill>
                          <a:latin typeface="Czcionka tekstu podstawowego"/>
                          <a:ea typeface="+mn-ea"/>
                          <a:cs typeface="+mn-cs"/>
                        </a:rPr>
                        <a:t>Nova)</a:t>
                      </a:r>
                      <a:endParaRPr kumimoji="0" lang="pl-PL" sz="1200" b="1" i="0" u="none" strike="noStrike" kern="1200" dirty="0">
                        <a:solidFill>
                          <a:srgbClr val="000000"/>
                        </a:solidFill>
                        <a:latin typeface="Czcionka tekstu podstawowego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pl-PL" sz="1200" b="1" i="0" u="none" strike="noStrike" kern="1200" dirty="0">
                          <a:solidFill>
                            <a:srgbClr val="000000"/>
                          </a:solidFill>
                          <a:latin typeface="Czcionka tekstu podstawowego"/>
                          <a:ea typeface="+mn-ea"/>
                          <a:cs typeface="+mn-cs"/>
                        </a:rPr>
                        <a:t>39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pl-PL" sz="1200" b="1" i="0" u="none" strike="noStrike" kern="1200" dirty="0">
                          <a:solidFill>
                            <a:srgbClr val="000000"/>
                          </a:solidFill>
                          <a:latin typeface="Czcionka tekstu podstawowego"/>
                          <a:ea typeface="+mn-ea"/>
                          <a:cs typeface="+mn-cs"/>
                        </a:rPr>
                        <a:t>11,8%</a:t>
                      </a:r>
                    </a:p>
                  </a:txBody>
                  <a:tcPr marL="9525" marR="9525" marT="9525" marB="0" anchor="ctr"/>
                </a:tc>
              </a:tr>
              <a:tr h="307916"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Organizacja imprez, koncertów oraz ich zabezpieczenie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36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10,9%</a:t>
                      </a:r>
                    </a:p>
                  </a:txBody>
                  <a:tcPr marL="9525" marR="9525" marT="9525" marB="0" anchor="ctr"/>
                </a:tc>
              </a:tr>
              <a:tr h="307916"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Nowe miejsca koncertów, </a:t>
                      </a:r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festynów: </a:t>
                      </a:r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obiekty, np. osiedla peryferyjne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33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10,0%</a:t>
                      </a:r>
                    </a:p>
                  </a:txBody>
                  <a:tcPr marL="9525" marR="9525" marT="9525" marB="0" anchor="ctr"/>
                </a:tc>
              </a:tr>
              <a:tr h="267886"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Dostępność oferty kulturalnej i rekreacyjnej (tanie bilety, rabaty, parkingi, bariery architektoniczne)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33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10,0%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cxnSp>
        <p:nvCxnSpPr>
          <p:cNvPr id="6" name="Łącznik prosty 5"/>
          <p:cNvCxnSpPr/>
          <p:nvPr/>
        </p:nvCxnSpPr>
        <p:spPr>
          <a:xfrm>
            <a:off x="0" y="2852936"/>
            <a:ext cx="9144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Łącznik prosty 6"/>
          <p:cNvCxnSpPr/>
          <p:nvPr/>
        </p:nvCxnSpPr>
        <p:spPr>
          <a:xfrm>
            <a:off x="0" y="4869160"/>
            <a:ext cx="9144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2400" dirty="0" smtClean="0">
                <a:solidFill>
                  <a:srgbClr val="0070C0"/>
                </a:solidFill>
              </a:rPr>
              <a:t>5. Jakie warunki musi spełniać Bydgoszcz, aby być </a:t>
            </a:r>
            <a:r>
              <a:rPr lang="pl-PL" sz="2400" b="1" u="sng" dirty="0" smtClean="0">
                <a:solidFill>
                  <a:srgbClr val="0070C0"/>
                </a:solidFill>
              </a:rPr>
              <a:t>idealnym</a:t>
            </a:r>
            <a:r>
              <a:rPr lang="pl-PL" sz="2400" dirty="0" smtClean="0">
                <a:solidFill>
                  <a:srgbClr val="0070C0"/>
                </a:solidFill>
              </a:rPr>
              <a:t> miastem </a:t>
            </a:r>
            <a:r>
              <a:rPr lang="pl-PL" sz="2400" b="1" dirty="0" smtClean="0">
                <a:solidFill>
                  <a:srgbClr val="0070C0"/>
                </a:solidFill>
              </a:rPr>
              <a:t>pod względem kultury i rozrywki </a:t>
            </a:r>
            <a:r>
              <a:rPr lang="pl-PL" sz="2400" dirty="0" smtClean="0">
                <a:solidFill>
                  <a:srgbClr val="0070C0"/>
                </a:solidFill>
              </a:rPr>
              <a:t>?</a:t>
            </a:r>
            <a:endParaRPr lang="pl-PL" sz="2400" dirty="0"/>
          </a:p>
        </p:txBody>
      </p:sp>
      <p:graphicFrame>
        <p:nvGraphicFramePr>
          <p:cNvPr id="6" name="Symbol zastępczy zawartości 3"/>
          <p:cNvGraphicFramePr>
            <a:graphicFrameLocks noGrp="1"/>
          </p:cNvGraphicFramePr>
          <p:nvPr>
            <p:ph sz="quarter" idx="1"/>
          </p:nvPr>
        </p:nvGraphicFramePr>
        <p:xfrm>
          <a:off x="1" y="1268760"/>
          <a:ext cx="9143999" cy="56255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84201"/>
                <a:gridCol w="929899"/>
                <a:gridCol w="929899"/>
              </a:tblGrid>
              <a:tr h="126918">
                <a:tc>
                  <a:txBody>
                    <a:bodyPr/>
                    <a:lstStyle/>
                    <a:p>
                      <a:pPr algn="ctr" fontAlgn="ctr"/>
                      <a:endParaRPr lang="pl-PL" sz="1200" b="1" i="0" u="none" strike="noStrike" dirty="0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pl-PL" sz="1200" b="1" i="0" u="none" strike="noStrike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pl-PL" sz="1200" b="1" i="0" u="none" strike="noStrike" dirty="0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9525" marR="9525" marT="9525" marB="0" anchor="ctr"/>
                </a:tc>
              </a:tr>
              <a:tr h="410923">
                <a:tc>
                  <a:txBody>
                    <a:bodyPr/>
                    <a:lstStyle/>
                    <a:p>
                      <a:pPr algn="r" fontAlgn="ctr"/>
                      <a:r>
                        <a:rPr lang="pl-PL" sz="1400" b="1" i="0" u="none" strike="noStrike" dirty="0" smtClean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Osoby w wieku od 45 do 54 lat, 58 ankiet 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pl-PL" sz="1200" b="1" i="0" u="none" strike="noStrike" kern="1200" baseline="0" dirty="0" smtClean="0">
                          <a:solidFill>
                            <a:srgbClr val="000000"/>
                          </a:solidFill>
                          <a:latin typeface="Czcionka tekstu podstawowego"/>
                          <a:ea typeface="+mn-ea"/>
                          <a:cs typeface="+mn-cs"/>
                        </a:rPr>
                        <a:t>169 wskazań</a:t>
                      </a:r>
                      <a:endParaRPr kumimoji="0" lang="pl-PL" sz="1200" b="1" i="0" u="none" strike="noStrike" kern="1200" baseline="0" dirty="0">
                        <a:solidFill>
                          <a:srgbClr val="000000"/>
                        </a:solidFill>
                        <a:latin typeface="Czcionka tekstu podstawowego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pl-PL" sz="1200" b="1" i="0" u="none" strike="noStrike" kern="1200" baseline="0" dirty="0">
                        <a:solidFill>
                          <a:srgbClr val="000000"/>
                        </a:solidFill>
                        <a:latin typeface="Czcionka tekstu podstawowego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262168"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Obiekty kultury i edukacji (nowe, </a:t>
                      </a:r>
                      <a:r>
                        <a:rPr lang="pl-PL" sz="1200" b="1" i="0" u="none" strike="noStrike" dirty="0" err="1">
                          <a:solidFill>
                            <a:srgbClr val="000000"/>
                          </a:solidFill>
                          <a:latin typeface="Czcionka tekstu podstawowego"/>
                        </a:rPr>
                        <a:t>rewitalizowane</a:t>
                      </a:r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, rozbudowa obecnych, w tym 4. krąg Opery </a:t>
                      </a:r>
                      <a:r>
                        <a:rPr lang="pl-PL" sz="1200" b="1" i="0" u="none" strike="noStrike" dirty="0" smtClean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Nova)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46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27,2%</a:t>
                      </a:r>
                    </a:p>
                  </a:txBody>
                  <a:tcPr marL="9525" marR="9525" marT="9525" marB="0" anchor="ctr"/>
                </a:tc>
              </a:tr>
              <a:tr h="262168"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Bogatsza, bardziej prestiżowa oferta kulturalna wraz z jej promocją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27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16,0%</a:t>
                      </a:r>
                    </a:p>
                  </a:txBody>
                  <a:tcPr marL="9525" marR="9525" marT="9525" marB="0" anchor="ctr"/>
                </a:tc>
              </a:tr>
              <a:tr h="271490"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Nowe miejsca koncertów, </a:t>
                      </a:r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festynów:</a:t>
                      </a:r>
                      <a:r>
                        <a:rPr lang="pl-PL" sz="1200" b="0" i="0" u="none" strike="noStrike" baseline="0" dirty="0" smtClean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 </a:t>
                      </a:r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 obiekty, </a:t>
                      </a:r>
                      <a:r>
                        <a:rPr lang="pl-PL" sz="1200" b="0" i="0" u="none" strike="noStrike" dirty="0" err="1" smtClean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osiedla</a:t>
                      </a:r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 </a:t>
                      </a:r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peryferyjne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19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11,2%</a:t>
                      </a:r>
                    </a:p>
                  </a:txBody>
                  <a:tcPr marL="9525" marR="9525" marT="9525" marB="0" anchor="ctr"/>
                </a:tc>
              </a:tr>
              <a:tr h="280813"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Kultura w przestrzeni miejskiej (kultura na ulicach, murale, </a:t>
                      </a:r>
                      <a:r>
                        <a:rPr lang="pl-PL" sz="1200" b="0" i="0" u="none" strike="noStrike" dirty="0" err="1">
                          <a:solidFill>
                            <a:srgbClr val="000000"/>
                          </a:solidFill>
                          <a:latin typeface="Czcionka tekstu podstawowego"/>
                        </a:rPr>
                        <a:t>book-crossing</a:t>
                      </a:r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, </a:t>
                      </a:r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jarmarki, plenery</a:t>
                      </a:r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18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10,7%</a:t>
                      </a:r>
                    </a:p>
                  </a:txBody>
                  <a:tcPr marL="9525" marR="9525" marT="9525" marB="0" anchor="ctr"/>
                </a:tc>
              </a:tr>
              <a:tr h="304907"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Dostępność oferty kulturalnej i rekreacyjnej (tanie bilety, rabaty, parkingi, bariery architektoniczne)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17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10,1%</a:t>
                      </a:r>
                    </a:p>
                  </a:txBody>
                  <a:tcPr marL="9525" marR="9525" marT="9525" marB="0" anchor="ctr"/>
                </a:tc>
              </a:tr>
              <a:tr h="341766">
                <a:tc>
                  <a:txBody>
                    <a:bodyPr/>
                    <a:lstStyle/>
                    <a:p>
                      <a:pPr marL="0" algn="r" rtl="0" eaLnBrk="1" fontAlgn="ctr" latinLnBrk="0" hangingPunct="1"/>
                      <a:r>
                        <a:rPr kumimoji="0" lang="pl-PL" sz="1400" b="1" i="0" u="none" strike="noStrike" kern="1200" dirty="0" smtClean="0">
                          <a:solidFill>
                            <a:srgbClr val="000000"/>
                          </a:solidFill>
                          <a:latin typeface="Czcionka tekstu podstawowego"/>
                          <a:ea typeface="+mn-ea"/>
                          <a:cs typeface="+mn-cs"/>
                        </a:rPr>
                        <a:t>Osoby w wieku od 55 do 64 lat, 35 ankiet </a:t>
                      </a:r>
                      <a:endParaRPr kumimoji="0" lang="pl-PL" sz="1400" b="1" i="0" u="none" strike="noStrike" kern="1200" dirty="0">
                        <a:solidFill>
                          <a:srgbClr val="000000"/>
                        </a:solidFill>
                        <a:latin typeface="Czcionka tekstu podstawowego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pl-PL" sz="1200" b="1" i="0" u="none" strike="noStrike" kern="1200" baseline="0" dirty="0" smtClean="0">
                          <a:solidFill>
                            <a:srgbClr val="000000"/>
                          </a:solidFill>
                          <a:latin typeface="Czcionka tekstu podstawowego"/>
                          <a:ea typeface="+mn-ea"/>
                          <a:cs typeface="+mn-cs"/>
                        </a:rPr>
                        <a:t>100 wskazań</a:t>
                      </a:r>
                      <a:endParaRPr kumimoji="0" lang="pl-PL" sz="1200" b="1" i="0" u="none" strike="noStrike" kern="1200" baseline="0" dirty="0">
                        <a:solidFill>
                          <a:srgbClr val="000000"/>
                        </a:solidFill>
                        <a:latin typeface="Czcionka tekstu podstawowego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pl-PL" sz="1200" b="1" i="0" u="none" strike="noStrike" kern="1200" baseline="0" dirty="0">
                        <a:solidFill>
                          <a:srgbClr val="000000"/>
                        </a:solidFill>
                        <a:latin typeface="Czcionka tekstu podstawowego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411444"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Obiekty kultury i edukacji (nowe </a:t>
                      </a:r>
                      <a:r>
                        <a:rPr lang="pl-PL" sz="1200" b="1" i="0" u="none" strike="noStrike" dirty="0" err="1">
                          <a:solidFill>
                            <a:srgbClr val="000000"/>
                          </a:solidFill>
                          <a:latin typeface="Czcionka tekstu podstawowego"/>
                        </a:rPr>
                        <a:t>rewitalizowane</a:t>
                      </a:r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, rozbudowa obecnych, Teatr Kameralny, </a:t>
                      </a:r>
                      <a:r>
                        <a:rPr lang="pl-PL" sz="1200" b="1" i="0" u="none" strike="noStrike" dirty="0" smtClean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Opera)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24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24,0%</a:t>
                      </a:r>
                    </a:p>
                  </a:txBody>
                  <a:tcPr marL="9525" marR="9525" marT="9525" marB="0" anchor="ctr"/>
                </a:tc>
              </a:tr>
              <a:tr h="214314"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Bogatsza oferta kulturalna wraz z jej promocją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17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17,0%</a:t>
                      </a:r>
                    </a:p>
                  </a:txBody>
                  <a:tcPr marL="9525" marR="9525" marT="9525" marB="0" anchor="ctr"/>
                </a:tc>
              </a:tr>
              <a:tr h="267619"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Dostępność oferty kulturalnej i rekreacyjnej (tanie bilety, rabaty, niepełnosprawni, informacja)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16,0%</a:t>
                      </a:r>
                    </a:p>
                  </a:txBody>
                  <a:tcPr marL="9525" marR="9525" marT="9525" marB="0" anchor="ctr"/>
                </a:tc>
              </a:tr>
              <a:tr h="253109"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Organizacja imprez, koncertów oraz ich zabezpieczenie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13,0%</a:t>
                      </a:r>
                    </a:p>
                  </a:txBody>
                  <a:tcPr marL="9525" marR="9525" marT="9525" marB="0" anchor="ctr"/>
                </a:tc>
              </a:tr>
              <a:tr h="229957"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Nowe miejsca koncertów i festynów (</a:t>
                      </a:r>
                      <a:r>
                        <a:rPr lang="pl-PL" sz="1200" b="0" i="0" u="none" strike="noStrike" dirty="0" err="1">
                          <a:solidFill>
                            <a:srgbClr val="000000"/>
                          </a:solidFill>
                          <a:latin typeface="Czcionka tekstu podstawowego"/>
                        </a:rPr>
                        <a:t>Myślęcinek</a:t>
                      </a:r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, Ostromecko, </a:t>
                      </a:r>
                      <a:r>
                        <a:rPr lang="pl-PL" sz="1200" b="0" i="0" u="none" strike="noStrike" dirty="0" err="1">
                          <a:solidFill>
                            <a:srgbClr val="000000"/>
                          </a:solidFill>
                          <a:latin typeface="Czcionka tekstu podstawowego"/>
                        </a:rPr>
                        <a:t>osiedla</a:t>
                      </a:r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 peryferyjne)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9,0%</a:t>
                      </a:r>
                    </a:p>
                  </a:txBody>
                  <a:tcPr marL="9525" marR="9525" marT="9525" marB="0" anchor="ctr"/>
                </a:tc>
              </a:tr>
              <a:tr h="357391">
                <a:tc>
                  <a:txBody>
                    <a:bodyPr/>
                    <a:lstStyle/>
                    <a:p>
                      <a:pPr marL="0" algn="r" rtl="0" eaLnBrk="1" fontAlgn="ctr" latinLnBrk="0" hangingPunct="1"/>
                      <a:r>
                        <a:rPr kumimoji="0" lang="pl-PL" sz="1400" b="1" i="0" u="none" strike="noStrike" kern="1200" dirty="0" smtClean="0">
                          <a:solidFill>
                            <a:srgbClr val="000000"/>
                          </a:solidFill>
                          <a:latin typeface="Czcionka tekstu podstawowego"/>
                          <a:ea typeface="+mn-ea"/>
                          <a:cs typeface="+mn-cs"/>
                        </a:rPr>
                        <a:t>Seniorzy (wiek od 65 lat), 24 ankiety </a:t>
                      </a:r>
                      <a:endParaRPr kumimoji="0" lang="pl-PL" sz="1400" b="1" i="0" u="none" strike="noStrike" kern="1200" dirty="0">
                        <a:solidFill>
                          <a:srgbClr val="000000"/>
                        </a:solidFill>
                        <a:latin typeface="Czcionka tekstu podstawowego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pl-PL" sz="1200" b="1" i="0" u="none" strike="noStrike" kern="1200" baseline="0" dirty="0" smtClean="0">
                          <a:solidFill>
                            <a:srgbClr val="000000"/>
                          </a:solidFill>
                          <a:latin typeface="Czcionka tekstu podstawowego"/>
                          <a:ea typeface="+mn-ea"/>
                          <a:cs typeface="+mn-cs"/>
                        </a:rPr>
                        <a:t>52 wskazania</a:t>
                      </a:r>
                      <a:endParaRPr kumimoji="0" lang="pl-PL" sz="1200" b="1" i="0" u="none" strike="noStrike" kern="1200" baseline="0" dirty="0">
                        <a:solidFill>
                          <a:srgbClr val="000000"/>
                        </a:solidFill>
                        <a:latin typeface="Czcionka tekstu podstawowego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pl-PL" sz="1100" b="0" i="0" u="none" strike="noStrike" dirty="0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9525" marR="9525" marT="9525" marB="0" anchor="ctr"/>
                </a:tc>
              </a:tr>
              <a:tr h="358571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1" i="0" u="none" strike="noStrike" dirty="0" smtClean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Obiekty kultury i edukacji (nowe </a:t>
                      </a:r>
                      <a:r>
                        <a:rPr lang="pl-PL" sz="1200" b="1" i="0" u="none" strike="noStrike" dirty="0" err="1" smtClean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rewitalizowane</a:t>
                      </a:r>
                      <a:r>
                        <a:rPr lang="pl-PL" sz="1200" b="1" i="0" u="none" strike="noStrike" dirty="0" smtClean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, rozbudowa obecnych, Teatr Kameralny, Opera)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28,8%</a:t>
                      </a:r>
                    </a:p>
                  </a:txBody>
                  <a:tcPr marL="9525" marR="9525" marT="9525" marB="0" anchor="ctr"/>
                </a:tc>
              </a:tr>
              <a:tr h="223236"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Dostępność oferty kulturalnej i rekreacyjnej (tanie bilety, </a:t>
                      </a:r>
                      <a:r>
                        <a:rPr lang="pl-PL" sz="1200" b="1" i="0" u="none" strike="noStrike" dirty="0" smtClean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rabaty, bariery architektoniczne)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19,2%</a:t>
                      </a:r>
                    </a:p>
                  </a:txBody>
                  <a:tcPr marL="9525" marR="9525" marT="9525" marB="0" anchor="ctr"/>
                </a:tc>
              </a:tr>
              <a:tr h="324699"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Bogatsza oferta kulturalna i edukacyjna dla seniorów wraz z jej promocją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13,5%</a:t>
                      </a:r>
                    </a:p>
                  </a:txBody>
                  <a:tcPr marL="9525" marR="9525" marT="9525" marB="0" anchor="ctr"/>
                </a:tc>
              </a:tr>
              <a:tr h="324699"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Edukacja i promocja kultury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9,6%</a:t>
                      </a:r>
                    </a:p>
                  </a:txBody>
                  <a:tcPr marL="9525" marR="9525" marT="9525" marB="0" anchor="ctr"/>
                </a:tc>
              </a:tr>
              <a:tr h="282487"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Organizacja imprez i wydarzeń dla seniorów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7,7%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cxnSp>
        <p:nvCxnSpPr>
          <p:cNvPr id="8" name="Łącznik prosty 7"/>
          <p:cNvCxnSpPr/>
          <p:nvPr/>
        </p:nvCxnSpPr>
        <p:spPr>
          <a:xfrm>
            <a:off x="0" y="3284984"/>
            <a:ext cx="9144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Łącznik prosty 8"/>
          <p:cNvCxnSpPr/>
          <p:nvPr/>
        </p:nvCxnSpPr>
        <p:spPr>
          <a:xfrm>
            <a:off x="0" y="5013176"/>
            <a:ext cx="9144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Symbol zastępczy zawartości 4"/>
          <p:cNvGraphicFramePr>
            <a:graphicFrameLocks/>
          </p:cNvGraphicFramePr>
          <p:nvPr/>
        </p:nvGraphicFramePr>
        <p:xfrm>
          <a:off x="179512" y="2132856"/>
          <a:ext cx="8821487" cy="3083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74500"/>
                <a:gridCol w="684154"/>
                <a:gridCol w="971025"/>
                <a:gridCol w="896331"/>
                <a:gridCol w="971025"/>
                <a:gridCol w="896331"/>
                <a:gridCol w="746942"/>
                <a:gridCol w="881179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pl-P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&lt;20</a:t>
                      </a:r>
                      <a:endParaRPr lang="pl-P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20-34</a:t>
                      </a:r>
                      <a:endParaRPr lang="pl-P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35-44</a:t>
                      </a:r>
                      <a:endParaRPr lang="pl-P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45-54</a:t>
                      </a:r>
                      <a:endParaRPr lang="pl-P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55-64</a:t>
                      </a:r>
                      <a:endParaRPr lang="pl-P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&gt;65</a:t>
                      </a:r>
                      <a:endParaRPr lang="pl-P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b="0" dirty="0" err="1" smtClean="0"/>
                        <a:t>pkt</a:t>
                      </a:r>
                      <a:endParaRPr lang="pl-PL" sz="1400" b="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sz="1600" b="0" i="0" u="none" strike="noStrike" dirty="0" smtClean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Obiekty kultury i edukacji (nowe, </a:t>
                      </a:r>
                      <a:r>
                        <a:rPr lang="pl-PL" sz="1600" b="0" i="0" u="none" strike="noStrike" dirty="0" err="1" smtClean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rewitalizowane</a:t>
                      </a:r>
                      <a:r>
                        <a:rPr lang="pl-PL" sz="1600" b="0" i="0" u="none" strike="noStrike" dirty="0" smtClean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, rozbudowa obecnych)</a:t>
                      </a:r>
                      <a:endParaRPr lang="pl-PL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3</a:t>
                      </a:r>
                      <a:endParaRPr lang="pl-P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4</a:t>
                      </a:r>
                      <a:endParaRPr lang="pl-P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4</a:t>
                      </a:r>
                      <a:endParaRPr lang="pl-P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1" dirty="0" smtClean="0">
                          <a:solidFill>
                            <a:srgbClr val="FF0000"/>
                          </a:solidFill>
                        </a:rPr>
                        <a:t>5</a:t>
                      </a:r>
                      <a:endParaRPr lang="pl-PL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1" dirty="0" smtClean="0">
                          <a:solidFill>
                            <a:srgbClr val="FF0000"/>
                          </a:solidFill>
                        </a:rPr>
                        <a:t>5</a:t>
                      </a:r>
                      <a:endParaRPr lang="pl-PL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1" dirty="0" smtClean="0">
                          <a:solidFill>
                            <a:srgbClr val="FF0000"/>
                          </a:solidFill>
                        </a:rPr>
                        <a:t>5</a:t>
                      </a:r>
                      <a:endParaRPr lang="pl-PL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b="1" dirty="0" smtClean="0"/>
                        <a:t>26</a:t>
                      </a:r>
                      <a:endParaRPr lang="pl-PL" sz="2400" b="1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600" b="0" i="0" u="none" strike="noStrike" kern="1200" dirty="0" smtClean="0">
                          <a:solidFill>
                            <a:srgbClr val="000000"/>
                          </a:solidFill>
                          <a:latin typeface="Czcionka tekstu podstawowego"/>
                          <a:ea typeface="+mn-ea"/>
                          <a:cs typeface="+mn-cs"/>
                        </a:rPr>
                        <a:t>Bogatsza oferta kulturalna dla młodzieży wraz z jej promocją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4</a:t>
                      </a:r>
                      <a:endParaRPr lang="pl-P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1" dirty="0" smtClean="0">
                          <a:solidFill>
                            <a:srgbClr val="FF0000"/>
                          </a:solidFill>
                        </a:rPr>
                        <a:t>5</a:t>
                      </a:r>
                      <a:endParaRPr lang="pl-PL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1" dirty="0" smtClean="0">
                          <a:solidFill>
                            <a:srgbClr val="FF0000"/>
                          </a:solidFill>
                        </a:rPr>
                        <a:t>5</a:t>
                      </a:r>
                      <a:endParaRPr lang="pl-PL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4</a:t>
                      </a:r>
                      <a:endParaRPr lang="pl-P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4</a:t>
                      </a:r>
                      <a:endParaRPr lang="pl-P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3</a:t>
                      </a:r>
                      <a:endParaRPr lang="pl-P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b="1" dirty="0" smtClean="0"/>
                        <a:t>25</a:t>
                      </a:r>
                      <a:endParaRPr lang="pl-PL" sz="2400" b="1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600" b="0" i="0" u="none" strike="noStrike" kern="1200" dirty="0" smtClean="0">
                          <a:solidFill>
                            <a:srgbClr val="000000"/>
                          </a:solidFill>
                          <a:latin typeface="Czcionka tekstu podstawowego"/>
                          <a:ea typeface="+mn-ea"/>
                          <a:cs typeface="+mn-cs"/>
                        </a:rPr>
                        <a:t>Dostępność oferty kulturalnej i rekreacyjnej (tanie bilety, rabaty, bariery architektoniczne)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1</a:t>
                      </a:r>
                      <a:endParaRPr lang="pl-P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3</a:t>
                      </a:r>
                      <a:endParaRPr lang="pl-P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2</a:t>
                      </a:r>
                      <a:endParaRPr lang="pl-P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1</a:t>
                      </a:r>
                      <a:endParaRPr lang="pl-P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3</a:t>
                      </a:r>
                      <a:endParaRPr lang="pl-P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4</a:t>
                      </a:r>
                      <a:endParaRPr lang="pl-P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b="1" dirty="0" smtClean="0"/>
                        <a:t>14</a:t>
                      </a:r>
                      <a:endParaRPr lang="pl-PL" sz="2400" b="1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7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2400" dirty="0" smtClean="0">
                <a:solidFill>
                  <a:srgbClr val="0070C0"/>
                </a:solidFill>
              </a:rPr>
              <a:t>5. Jakie warunki musi spełniać Bydgoszcz, aby być </a:t>
            </a:r>
            <a:r>
              <a:rPr lang="pl-PL" sz="2400" b="1" u="sng" dirty="0" smtClean="0">
                <a:solidFill>
                  <a:srgbClr val="0070C0"/>
                </a:solidFill>
              </a:rPr>
              <a:t>idealnym</a:t>
            </a:r>
            <a:r>
              <a:rPr lang="pl-PL" sz="2400" dirty="0" smtClean="0">
                <a:solidFill>
                  <a:srgbClr val="0070C0"/>
                </a:solidFill>
              </a:rPr>
              <a:t> miastem </a:t>
            </a:r>
            <a:r>
              <a:rPr lang="pl-PL" sz="2400" b="1" dirty="0" smtClean="0">
                <a:solidFill>
                  <a:srgbClr val="0070C0"/>
                </a:solidFill>
              </a:rPr>
              <a:t>pod względem kultury i rozrywki </a:t>
            </a:r>
            <a:r>
              <a:rPr lang="pl-PL" sz="2400" dirty="0" smtClean="0">
                <a:solidFill>
                  <a:srgbClr val="0070C0"/>
                </a:solidFill>
              </a:rPr>
              <a:t>?</a:t>
            </a:r>
            <a:endParaRPr lang="pl-PL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14282" y="260648"/>
            <a:ext cx="8750206" cy="686944"/>
          </a:xfrm>
        </p:spPr>
        <p:txBody>
          <a:bodyPr>
            <a:noAutofit/>
          </a:bodyPr>
          <a:lstStyle/>
          <a:p>
            <a:r>
              <a:rPr lang="pl-PL" sz="2100" dirty="0" smtClean="0">
                <a:solidFill>
                  <a:srgbClr val="0070C0"/>
                </a:solidFill>
              </a:rPr>
              <a:t>7. Miasto tworzą przede wszystkim jego mieszkańcy, czyli – społeczność lokalna. Jak wyobrażasz sobie </a:t>
            </a:r>
            <a:r>
              <a:rPr lang="pl-PL" sz="2100" b="1" u="sng" dirty="0" smtClean="0">
                <a:solidFill>
                  <a:srgbClr val="0070C0"/>
                </a:solidFill>
              </a:rPr>
              <a:t>idealne</a:t>
            </a:r>
            <a:r>
              <a:rPr lang="pl-PL" sz="2100" b="1" dirty="0" smtClean="0">
                <a:solidFill>
                  <a:srgbClr val="0070C0"/>
                </a:solidFill>
              </a:rPr>
              <a:t> społeczeństwo Bydgoszczy</a:t>
            </a:r>
            <a:r>
              <a:rPr lang="pl-PL" sz="2100" dirty="0" smtClean="0">
                <a:solidFill>
                  <a:srgbClr val="0070C0"/>
                </a:solidFill>
              </a:rPr>
              <a:t> ?</a:t>
            </a:r>
            <a:endParaRPr lang="pl-PL" sz="2100" dirty="0">
              <a:solidFill>
                <a:srgbClr val="0070C0"/>
              </a:solidFill>
            </a:endParaRPr>
          </a:p>
        </p:txBody>
      </p:sp>
      <p:graphicFrame>
        <p:nvGraphicFramePr>
          <p:cNvPr id="6" name="Symbol zastępczy zawartości 3"/>
          <p:cNvGraphicFramePr>
            <a:graphicFrameLocks noGrp="1"/>
          </p:cNvGraphicFramePr>
          <p:nvPr>
            <p:ph sz="quarter" idx="1"/>
          </p:nvPr>
        </p:nvGraphicFramePr>
        <p:xfrm>
          <a:off x="1" y="950301"/>
          <a:ext cx="9143999" cy="59294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84201"/>
                <a:gridCol w="929899"/>
                <a:gridCol w="929899"/>
              </a:tblGrid>
              <a:tr h="53198">
                <a:tc>
                  <a:txBody>
                    <a:bodyPr/>
                    <a:lstStyle/>
                    <a:p>
                      <a:pPr algn="r" fontAlgn="ctr"/>
                      <a:endParaRPr lang="pl-PL" sz="1400" b="1" i="0" u="none" strike="noStrike" dirty="0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pl-PL" sz="1200" b="1" i="0" u="none" strike="noStrike" kern="1200" baseline="0" dirty="0">
                        <a:solidFill>
                          <a:srgbClr val="000000"/>
                        </a:solidFill>
                        <a:latin typeface="Czcionka tekstu podstawowego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pl-PL" sz="1200" b="1" i="0" u="none" strike="noStrike" kern="1200" baseline="0" dirty="0">
                        <a:solidFill>
                          <a:srgbClr val="000000"/>
                        </a:solidFill>
                        <a:latin typeface="Czcionka tekstu podstawowego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334369">
                <a:tc>
                  <a:txBody>
                    <a:bodyPr/>
                    <a:lstStyle/>
                    <a:p>
                      <a:pPr algn="r" fontAlgn="ctr"/>
                      <a:r>
                        <a:rPr lang="pl-PL" sz="1400" b="1" i="0" u="none" strike="noStrike" dirty="0" smtClean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Młodzież</a:t>
                      </a:r>
                      <a:r>
                        <a:rPr lang="pl-PL" sz="1400" b="1" i="0" u="none" strike="noStrike" baseline="0" dirty="0" smtClean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 (wiek do 20 lat), 84 ankiety 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pl-PL" sz="1200" b="1" i="0" u="none" strike="noStrike" kern="1200" baseline="0" dirty="0" smtClean="0">
                          <a:solidFill>
                            <a:srgbClr val="000000"/>
                          </a:solidFill>
                          <a:latin typeface="Czcionka tekstu podstawowego"/>
                          <a:ea typeface="+mn-ea"/>
                          <a:cs typeface="+mn-cs"/>
                        </a:rPr>
                        <a:t>151 wskazań</a:t>
                      </a:r>
                      <a:endParaRPr kumimoji="0" lang="pl-PL" sz="1200" b="1" i="0" u="none" strike="noStrike" kern="1200" baseline="0" dirty="0">
                        <a:solidFill>
                          <a:srgbClr val="000000"/>
                        </a:solidFill>
                        <a:latin typeface="Czcionka tekstu podstawowego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pl-PL" sz="1200" b="1" i="0" u="none" strike="noStrike" dirty="0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9525" marR="9525" marT="9525" marB="0" anchor="ctr"/>
                </a:tc>
              </a:tr>
              <a:tr h="319124"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b="1" i="0" u="none" strike="noStrike" dirty="0" smtClean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Przyjazne, uprzejme, cechujące </a:t>
                      </a:r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się tolerancją i wysoką kulturą osobistą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46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30,5%</a:t>
                      </a:r>
                    </a:p>
                  </a:txBody>
                  <a:tcPr marL="9525" marR="9525" marT="9525" marB="0" anchor="ctr"/>
                </a:tc>
              </a:tr>
              <a:tr h="272555"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b="1" i="0" u="none" strike="noStrike" dirty="0" smtClean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Otwarte na </a:t>
                      </a:r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potrzeby innych</a:t>
                      </a:r>
                      <a:r>
                        <a:rPr lang="pl-PL" sz="1200" b="1" i="0" u="none" strike="noStrike" dirty="0" smtClean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, empatyczne, życzliwe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19,9%</a:t>
                      </a:r>
                    </a:p>
                  </a:txBody>
                  <a:tcPr marL="9525" marR="9525" marT="9525" marB="0" anchor="ctr"/>
                </a:tc>
              </a:tr>
              <a:tr h="282247"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Obywatelskie: zaangażowane </a:t>
                      </a:r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w życie </a:t>
                      </a:r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miasta, </a:t>
                      </a:r>
                      <a:r>
                        <a:rPr lang="pl-PL" sz="1200" b="0" i="0" u="none" strike="noStrike" dirty="0" err="1" smtClean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osiedla</a:t>
                      </a:r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, ulicy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26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17,2%</a:t>
                      </a:r>
                    </a:p>
                  </a:txBody>
                  <a:tcPr marL="9525" marR="9525" marT="9525" marB="0" anchor="ctr"/>
                </a:tc>
              </a:tr>
              <a:tr h="268487"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Zdyscyplinowane </a:t>
                      </a:r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w zakresie przestrzegania zasad porządku publicznego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24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15,9%</a:t>
                      </a:r>
                    </a:p>
                  </a:txBody>
                  <a:tcPr marL="9525" marR="9525" marT="9525" marB="0" anchor="ctr"/>
                </a:tc>
              </a:tr>
              <a:tr h="306068"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Wykształcone, myślące, </a:t>
                      </a:r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kreatywne, świadome i nowoczesne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7,3%</a:t>
                      </a:r>
                    </a:p>
                  </a:txBody>
                  <a:tcPr marL="9525" marR="9525" marT="9525" marB="0" anchor="ctr"/>
                </a:tc>
              </a:tr>
              <a:tr h="355307">
                <a:tc>
                  <a:txBody>
                    <a:bodyPr/>
                    <a:lstStyle/>
                    <a:p>
                      <a:pPr marL="0" algn="r" rtl="0" eaLnBrk="1" fontAlgn="ctr" latinLnBrk="0" hangingPunct="1"/>
                      <a:r>
                        <a:rPr kumimoji="0" lang="pl-PL" sz="1400" b="1" i="0" u="none" strike="noStrike" kern="1200" dirty="0" smtClean="0">
                          <a:solidFill>
                            <a:srgbClr val="000000"/>
                          </a:solidFill>
                          <a:latin typeface="Czcionka tekstu podstawowego"/>
                          <a:ea typeface="+mn-ea"/>
                          <a:cs typeface="+mn-cs"/>
                        </a:rPr>
                        <a:t>Osoby w wieku od 20 do 34 lat, 268 ankiet </a:t>
                      </a:r>
                      <a:endParaRPr kumimoji="0" lang="pl-PL" sz="1400" b="1" i="0" u="none" strike="noStrike" kern="1200" dirty="0">
                        <a:solidFill>
                          <a:srgbClr val="000000"/>
                        </a:solidFill>
                        <a:latin typeface="Czcionka tekstu podstawowego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pl-PL" sz="1200" b="1" i="0" u="none" strike="noStrike" kern="1200" baseline="0" dirty="0" smtClean="0">
                          <a:solidFill>
                            <a:srgbClr val="000000"/>
                          </a:solidFill>
                          <a:latin typeface="Czcionka tekstu podstawowego"/>
                          <a:ea typeface="+mn-ea"/>
                          <a:cs typeface="+mn-cs"/>
                        </a:rPr>
                        <a:t>641 wskazań</a:t>
                      </a:r>
                      <a:endParaRPr kumimoji="0" lang="pl-PL" sz="1200" b="1" i="0" u="none" strike="noStrike" kern="1200" baseline="0" dirty="0">
                        <a:solidFill>
                          <a:srgbClr val="000000"/>
                        </a:solidFill>
                        <a:latin typeface="Czcionka tekstu podstawowego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pl-PL" sz="1200" b="1" i="0" u="none" strike="noStrike" kern="1200" baseline="0" dirty="0">
                        <a:solidFill>
                          <a:srgbClr val="000000"/>
                        </a:solidFill>
                        <a:latin typeface="Czcionka tekstu podstawowego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344795"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b="1" i="0" u="none" strike="noStrike" dirty="0" smtClean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Przyjazne, uprzejme, cechujące </a:t>
                      </a:r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się tolerancją i wysoką kulturą osobistą, </a:t>
                      </a:r>
                      <a:r>
                        <a:rPr lang="pl-PL" sz="1200" b="1" i="0" u="none" strike="noStrike" dirty="0" smtClean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wyrozumiałe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145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22,6%</a:t>
                      </a:r>
                    </a:p>
                  </a:txBody>
                  <a:tcPr marL="9525" marR="9525" marT="9525" marB="0" anchor="ctr"/>
                </a:tc>
              </a:tr>
              <a:tr h="311969"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b="1" i="0" u="none" strike="noStrike" dirty="0" smtClean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Otwarte </a:t>
                      </a:r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na potrzeby innych, </a:t>
                      </a:r>
                      <a:r>
                        <a:rPr lang="pl-PL" sz="1200" b="1" i="0" u="none" strike="noStrike" dirty="0" smtClean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empatyczne, troskliwe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92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14,4%</a:t>
                      </a:r>
                    </a:p>
                  </a:txBody>
                  <a:tcPr marL="9525" marR="9525" marT="9525" marB="0" anchor="ctr"/>
                </a:tc>
              </a:tr>
              <a:tr h="278222"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Obywatelskie, aktywne </a:t>
                      </a:r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społecznie: </a:t>
                      </a:r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zaangażowane </a:t>
                      </a:r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w życie miasta, </a:t>
                      </a:r>
                      <a:r>
                        <a:rPr lang="pl-PL" sz="1200" b="0" i="0" u="none" strike="noStrike" dirty="0" err="1" smtClean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osiedla</a:t>
                      </a:r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, ulicy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82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12,8%</a:t>
                      </a:r>
                    </a:p>
                  </a:txBody>
                  <a:tcPr marL="9525" marR="9525" marT="9525" marB="0" anchor="ctr"/>
                </a:tc>
              </a:tr>
              <a:tr h="263137"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Przestrzegające </a:t>
                      </a:r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zasad porządku publicznego, </a:t>
                      </a:r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uczciwe, oszczędne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68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10,6%</a:t>
                      </a:r>
                    </a:p>
                  </a:txBody>
                  <a:tcPr marL="9525" marR="9525" marT="9525" marB="0" anchor="ctr"/>
                </a:tc>
              </a:tr>
              <a:tr h="239068"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Wykształcone, myślące, kreatywne, świadome, nowoczesne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59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9,2%</a:t>
                      </a:r>
                    </a:p>
                  </a:txBody>
                  <a:tcPr marL="9525" marR="9525" marT="9525" marB="0" anchor="ctr"/>
                </a:tc>
              </a:tr>
              <a:tr h="371551">
                <a:tc>
                  <a:txBody>
                    <a:bodyPr/>
                    <a:lstStyle/>
                    <a:p>
                      <a:pPr marL="0" algn="r" rtl="0" eaLnBrk="1" fontAlgn="ctr" latinLnBrk="0" hangingPunct="1"/>
                      <a:r>
                        <a:rPr kumimoji="0" lang="pl-PL" sz="1400" b="1" i="0" u="none" strike="noStrike" kern="1200" dirty="0" smtClean="0">
                          <a:solidFill>
                            <a:srgbClr val="000000"/>
                          </a:solidFill>
                          <a:latin typeface="Czcionka tekstu podstawowego"/>
                          <a:ea typeface="+mn-ea"/>
                          <a:cs typeface="+mn-cs"/>
                        </a:rPr>
                        <a:t>Osoby w wieku od 35 do 44 lat, 121 ankiet  </a:t>
                      </a:r>
                    </a:p>
                    <a:p>
                      <a:pPr marL="0" algn="r" rtl="0" eaLnBrk="1" fontAlgn="ctr" latinLnBrk="0" hangingPunct="1"/>
                      <a:r>
                        <a:rPr kumimoji="0" lang="pl-PL" sz="1400" b="1" i="0" u="none" strike="noStrike" kern="1200" dirty="0" smtClean="0">
                          <a:solidFill>
                            <a:srgbClr val="000000"/>
                          </a:solidFill>
                          <a:latin typeface="Czcionka tekstu podstawowego"/>
                          <a:ea typeface="+mn-ea"/>
                          <a:cs typeface="+mn-cs"/>
                        </a:rPr>
                        <a:t> </a:t>
                      </a:r>
                      <a:endParaRPr kumimoji="0" lang="pl-PL" sz="1400" b="1" i="0" u="none" strike="noStrike" kern="1200" dirty="0">
                        <a:solidFill>
                          <a:srgbClr val="000000"/>
                        </a:solidFill>
                        <a:latin typeface="Czcionka tekstu podstawowego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pl-PL" sz="1200" b="1" i="0" u="none" strike="noStrike" kern="1200" baseline="0" dirty="0" smtClean="0">
                          <a:solidFill>
                            <a:srgbClr val="000000"/>
                          </a:solidFill>
                          <a:latin typeface="Czcionka tekstu podstawowego"/>
                          <a:ea typeface="+mn-ea"/>
                          <a:cs typeface="+mn-cs"/>
                        </a:rPr>
                        <a:t>333 wskazania</a:t>
                      </a:r>
                      <a:endParaRPr kumimoji="0" lang="pl-PL" sz="1200" b="1" i="0" u="none" strike="noStrike" kern="1200" baseline="0" dirty="0">
                        <a:solidFill>
                          <a:srgbClr val="000000"/>
                        </a:solidFill>
                        <a:latin typeface="Czcionka tekstu podstawowego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pl-PL" sz="1100" b="0" i="0" u="none" strike="noStrike" dirty="0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9525" marR="9525" marT="9525" marB="0" anchor="ctr"/>
                </a:tc>
              </a:tr>
              <a:tr h="372778"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b="1" i="0" u="none" strike="noStrike" dirty="0" smtClean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Przyjazne, uprzejme, cechujące </a:t>
                      </a:r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się tolerancją i wysoką kulturą osobistą, </a:t>
                      </a:r>
                      <a:r>
                        <a:rPr lang="pl-PL" sz="1200" b="1" i="0" u="none" strike="noStrike" dirty="0" smtClean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wyrozumiałe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74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22,2%</a:t>
                      </a:r>
                    </a:p>
                  </a:txBody>
                  <a:tcPr marL="9525" marR="9525" marT="9525" marB="0" anchor="ctr"/>
                </a:tc>
              </a:tr>
              <a:tr h="332632"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b="1" i="0" u="none" strike="noStrike" dirty="0" smtClean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Obywatelskie, aktywne </a:t>
                      </a:r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społecznie: </a:t>
                      </a:r>
                      <a:r>
                        <a:rPr lang="pl-PL" sz="1200" b="1" i="0" u="none" strike="noStrike" dirty="0" smtClean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zaangażowane </a:t>
                      </a:r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w życie miasta, </a:t>
                      </a:r>
                      <a:r>
                        <a:rPr lang="pl-PL" sz="1200" b="1" i="0" u="none" strike="noStrike" dirty="0" err="1" smtClean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osiedla</a:t>
                      </a:r>
                      <a:r>
                        <a:rPr lang="pl-PL" sz="1200" b="1" i="0" u="none" strike="noStrike" dirty="0" smtClean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, ulicy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47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14,1%</a:t>
                      </a:r>
                    </a:p>
                  </a:txBody>
                  <a:tcPr marL="9525" marR="9525" marT="9525" marB="0" anchor="ctr"/>
                </a:tc>
              </a:tr>
              <a:tr h="337564"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Otwarte </a:t>
                      </a:r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na potrzeby innych, </a:t>
                      </a:r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empatyczne, życzliwe, troskliwe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36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10,8%</a:t>
                      </a:r>
                    </a:p>
                  </a:txBody>
                  <a:tcPr marL="9525" marR="9525" marT="9525" marB="0" anchor="ctr"/>
                </a:tc>
              </a:tr>
              <a:tr h="305378"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Wykształcone, myślące, kreatywne, świadome, nowoczesne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31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9,3%</a:t>
                      </a:r>
                    </a:p>
                  </a:txBody>
                  <a:tcPr marL="9525" marR="9525" marT="9525" marB="0" anchor="ctr"/>
                </a:tc>
              </a:tr>
              <a:tr h="285752"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Przestrzegające </a:t>
                      </a:r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zasad porządku publicznego, </a:t>
                      </a:r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uczciwe, oszczędne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27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8,1%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cxnSp>
        <p:nvCxnSpPr>
          <p:cNvPr id="8" name="Łącznik prosty 7"/>
          <p:cNvCxnSpPr/>
          <p:nvPr/>
        </p:nvCxnSpPr>
        <p:spPr>
          <a:xfrm>
            <a:off x="0" y="2996952"/>
            <a:ext cx="9144000" cy="15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Łącznik prosty 8"/>
          <p:cNvCxnSpPr/>
          <p:nvPr/>
        </p:nvCxnSpPr>
        <p:spPr>
          <a:xfrm>
            <a:off x="0" y="4797152"/>
            <a:ext cx="9144000" cy="15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-180528" y="188640"/>
            <a:ext cx="9505056" cy="792088"/>
          </a:xfrm>
        </p:spPr>
        <p:txBody>
          <a:bodyPr>
            <a:noAutofit/>
          </a:bodyPr>
          <a:lstStyle/>
          <a:p>
            <a:r>
              <a:rPr lang="pl-PL" sz="2200" dirty="0" smtClean="0">
                <a:solidFill>
                  <a:srgbClr val="0070C0"/>
                </a:solidFill>
              </a:rPr>
              <a:t>7. Miasto tworzą przede wszystkim jego mieszkańcy, czyli – społeczność lokalna. Jak wyobrażasz sobie </a:t>
            </a:r>
            <a:r>
              <a:rPr lang="pl-PL" sz="2200" b="1" u="sng" dirty="0" smtClean="0">
                <a:solidFill>
                  <a:srgbClr val="0070C0"/>
                </a:solidFill>
              </a:rPr>
              <a:t>idealne</a:t>
            </a:r>
            <a:r>
              <a:rPr lang="pl-PL" sz="2200" b="1" dirty="0" smtClean="0">
                <a:solidFill>
                  <a:srgbClr val="0070C0"/>
                </a:solidFill>
              </a:rPr>
              <a:t> społeczeństwo Bydgoszczy</a:t>
            </a:r>
            <a:r>
              <a:rPr lang="pl-PL" sz="2200" dirty="0" smtClean="0">
                <a:solidFill>
                  <a:srgbClr val="0070C0"/>
                </a:solidFill>
              </a:rPr>
              <a:t> ?</a:t>
            </a:r>
            <a:endParaRPr lang="pl-PL" sz="2200" dirty="0">
              <a:solidFill>
                <a:srgbClr val="0070C0"/>
              </a:solidFill>
            </a:endParaRPr>
          </a:p>
        </p:txBody>
      </p:sp>
      <p:graphicFrame>
        <p:nvGraphicFramePr>
          <p:cNvPr id="6" name="Symbol zastępczy zawartości 3"/>
          <p:cNvGraphicFramePr>
            <a:graphicFrameLocks noGrp="1"/>
          </p:cNvGraphicFramePr>
          <p:nvPr>
            <p:ph sz="quarter" idx="1"/>
          </p:nvPr>
        </p:nvGraphicFramePr>
        <p:xfrm>
          <a:off x="1" y="999934"/>
          <a:ext cx="9143999" cy="60277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84201"/>
                <a:gridCol w="929899"/>
                <a:gridCol w="929899"/>
              </a:tblGrid>
              <a:tr h="124810">
                <a:tc>
                  <a:txBody>
                    <a:bodyPr/>
                    <a:lstStyle/>
                    <a:p>
                      <a:pPr algn="r" fontAlgn="ctr"/>
                      <a:endParaRPr lang="pl-PL" sz="1400" b="1" i="0" u="none" strike="noStrike" dirty="0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pl-PL" sz="1200" b="1" i="0" u="none" strike="noStrike" kern="1200" baseline="0" dirty="0">
                        <a:solidFill>
                          <a:srgbClr val="000000"/>
                        </a:solidFill>
                        <a:latin typeface="Czcionka tekstu podstawowego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pl-PL" sz="1200" b="1" i="0" u="none" strike="noStrike" kern="1200" baseline="0" dirty="0">
                        <a:solidFill>
                          <a:srgbClr val="000000"/>
                        </a:solidFill>
                        <a:latin typeface="Czcionka tekstu podstawowego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430455">
                <a:tc>
                  <a:txBody>
                    <a:bodyPr/>
                    <a:lstStyle/>
                    <a:p>
                      <a:pPr algn="r" fontAlgn="ctr"/>
                      <a:r>
                        <a:rPr lang="pl-PL" sz="1400" b="1" i="0" u="none" strike="noStrike" dirty="0" smtClean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Osoby w wieku od 45 do 54 lat, 58 ankiet  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pl-PL" sz="1200" b="1" i="0" u="none" strike="noStrike" kern="1200" baseline="0" dirty="0" smtClean="0">
                          <a:solidFill>
                            <a:srgbClr val="000000"/>
                          </a:solidFill>
                          <a:latin typeface="Czcionka tekstu podstawowego"/>
                          <a:ea typeface="+mn-ea"/>
                          <a:cs typeface="+mn-cs"/>
                        </a:rPr>
                        <a:t>181 wskazań</a:t>
                      </a:r>
                      <a:endParaRPr kumimoji="0" lang="pl-PL" sz="1200" b="1" i="0" u="none" strike="noStrike" kern="1200" baseline="0" dirty="0">
                        <a:solidFill>
                          <a:srgbClr val="000000"/>
                        </a:solidFill>
                        <a:latin typeface="Czcionka tekstu podstawowego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pl-PL" sz="1200" b="1" i="0" u="none" strike="noStrike" dirty="0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9525" marR="9525" marT="9525" marB="0" anchor="ctr"/>
                </a:tc>
              </a:tr>
              <a:tr h="335566"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b="1" i="0" u="none" strike="noStrike" dirty="0" smtClean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Przyjazne, uprzejme, cechujące </a:t>
                      </a:r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się tolerancją i wysoką kulturą osobistą, </a:t>
                      </a:r>
                      <a:r>
                        <a:rPr lang="pl-PL" sz="1200" b="1" i="0" u="none" strike="noStrike" dirty="0" smtClean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wyrozumiałe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45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24,9%</a:t>
                      </a:r>
                    </a:p>
                  </a:txBody>
                  <a:tcPr marL="9525" marR="9525" marT="9525" marB="0" anchor="ctr"/>
                </a:tc>
              </a:tr>
              <a:tr h="317881"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b="1" i="0" u="none" strike="noStrike" dirty="0" smtClean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Obywatelskie, aktywne </a:t>
                      </a:r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społecznie: </a:t>
                      </a:r>
                      <a:r>
                        <a:rPr lang="pl-PL" sz="1200" b="1" i="0" u="none" strike="noStrike" dirty="0" smtClean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zaangażowane </a:t>
                      </a:r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w życie miasta</a:t>
                      </a:r>
                      <a:r>
                        <a:rPr lang="pl-PL" sz="1200" b="1" i="0" u="none" strike="noStrike" dirty="0" smtClean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, </a:t>
                      </a:r>
                      <a:r>
                        <a:rPr lang="pl-PL" sz="1200" b="1" i="0" u="none" strike="noStrike" dirty="0" err="1" smtClean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osiedla</a:t>
                      </a:r>
                      <a:r>
                        <a:rPr lang="pl-PL" sz="1200" b="1" i="0" u="none" strike="noStrike" dirty="0" smtClean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, </a:t>
                      </a:r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ulicy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28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15,5%</a:t>
                      </a:r>
                    </a:p>
                  </a:txBody>
                  <a:tcPr marL="9525" marR="9525" marT="9525" marB="0" anchor="ctr"/>
                </a:tc>
              </a:tr>
              <a:tr h="284395"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Wykształcone, myślące, kreatywne, świadome, nowoczesne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14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7,7%</a:t>
                      </a:r>
                    </a:p>
                  </a:txBody>
                  <a:tcPr marL="9525" marR="9525" marT="9525" marB="0" anchor="ctr"/>
                </a:tc>
              </a:tr>
              <a:tr h="294161"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Otwarte </a:t>
                      </a:r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na potrzeby innych, </a:t>
                      </a:r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empatyczne, troskliwe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7,2%</a:t>
                      </a:r>
                    </a:p>
                  </a:txBody>
                  <a:tcPr marL="9525" marR="9525" marT="9525" marB="0" anchor="ctr"/>
                </a:tc>
              </a:tr>
              <a:tr h="319400"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Egalitarna, zjednoczona, zżyta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7,2%</a:t>
                      </a:r>
                    </a:p>
                  </a:txBody>
                  <a:tcPr marL="9525" marR="9525" marT="9525" marB="0" anchor="ctr"/>
                </a:tc>
              </a:tr>
              <a:tr h="374216">
                <a:tc>
                  <a:txBody>
                    <a:bodyPr/>
                    <a:lstStyle/>
                    <a:p>
                      <a:pPr marL="0" algn="r" rtl="0" eaLnBrk="1" fontAlgn="ctr" latinLnBrk="0" hangingPunct="1"/>
                      <a:r>
                        <a:rPr kumimoji="0" lang="pl-PL" sz="1400" b="1" i="0" u="none" strike="noStrike" kern="1200" dirty="0" smtClean="0">
                          <a:solidFill>
                            <a:srgbClr val="000000"/>
                          </a:solidFill>
                          <a:latin typeface="Czcionka tekstu podstawowego"/>
                          <a:ea typeface="+mn-ea"/>
                          <a:cs typeface="+mn-cs"/>
                        </a:rPr>
                        <a:t>Osoby w wieku od 55 do 64 lat, 35 ankiet    </a:t>
                      </a:r>
                      <a:endParaRPr kumimoji="0" lang="pl-PL" sz="1400" b="1" i="0" u="none" strike="noStrike" kern="1200" dirty="0">
                        <a:solidFill>
                          <a:srgbClr val="000000"/>
                        </a:solidFill>
                        <a:latin typeface="Czcionka tekstu podstawowego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pl-PL" sz="1200" b="1" i="0" u="none" strike="noStrike" kern="1200" baseline="0" dirty="0" smtClean="0">
                          <a:solidFill>
                            <a:srgbClr val="000000"/>
                          </a:solidFill>
                          <a:latin typeface="Czcionka tekstu podstawowego"/>
                          <a:ea typeface="+mn-ea"/>
                          <a:cs typeface="+mn-cs"/>
                        </a:rPr>
                        <a:t>116 wskazań</a:t>
                      </a:r>
                      <a:endParaRPr kumimoji="0" lang="pl-PL" sz="1200" b="1" i="0" u="none" strike="noStrike" kern="1200" baseline="0" dirty="0">
                        <a:solidFill>
                          <a:srgbClr val="000000"/>
                        </a:solidFill>
                        <a:latin typeface="Czcionka tekstu podstawowego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pl-PL" sz="1200" b="1" i="0" u="none" strike="noStrike" kern="1200" baseline="0" dirty="0">
                        <a:solidFill>
                          <a:srgbClr val="000000"/>
                        </a:solidFill>
                        <a:latin typeface="Czcionka tekstu podstawowego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281086"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b="1" i="0" u="none" strike="noStrike" dirty="0" smtClean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Obywatelskie, aktywne </a:t>
                      </a:r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społecznie: </a:t>
                      </a:r>
                      <a:r>
                        <a:rPr lang="pl-PL" sz="1200" b="1" i="0" u="none" strike="noStrike" dirty="0" smtClean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zaangażowane </a:t>
                      </a:r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w życie miasta</a:t>
                      </a:r>
                      <a:r>
                        <a:rPr lang="pl-PL" sz="1200" b="1" i="0" u="none" strike="noStrike" dirty="0" smtClean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, </a:t>
                      </a:r>
                      <a:r>
                        <a:rPr lang="pl-PL" sz="1200" b="1" i="0" u="none" strike="noStrike" dirty="0" err="1" smtClean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osiedla</a:t>
                      </a:r>
                      <a:r>
                        <a:rPr lang="pl-PL" sz="1200" b="1" i="0" u="none" strike="noStrike" dirty="0" smtClean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, </a:t>
                      </a:r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ulicy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25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21,6%</a:t>
                      </a:r>
                    </a:p>
                  </a:txBody>
                  <a:tcPr marL="9525" marR="9525" marT="9525" marB="0" anchor="ctr"/>
                </a:tc>
              </a:tr>
              <a:tr h="274084"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b="1" i="0" u="none" strike="noStrike" dirty="0" smtClean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Przyjazne, uprzejme, cechujące </a:t>
                      </a:r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się tolerancją i wysoką kulturą osobistą, </a:t>
                      </a:r>
                      <a:r>
                        <a:rPr lang="pl-PL" sz="1200" b="1" i="0" u="none" strike="noStrike" dirty="0" smtClean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wyrozumiałe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19,0%</a:t>
                      </a:r>
                    </a:p>
                  </a:txBody>
                  <a:tcPr marL="9525" marR="9525" marT="9525" marB="0" anchor="ctr"/>
                </a:tc>
              </a:tr>
              <a:tr h="280340"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Spędzające </a:t>
                      </a:r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wolny czas na terenie miasta (rekreacja, kultura, edukacja)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9,5%</a:t>
                      </a:r>
                    </a:p>
                  </a:txBody>
                  <a:tcPr marL="9525" marR="9525" marT="9525" marB="0" anchor="ctr"/>
                </a:tc>
              </a:tr>
              <a:tr h="265140"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Wykształcone, myślące, kreatywne, świadome, nowoczesne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8,6%</a:t>
                      </a:r>
                    </a:p>
                  </a:txBody>
                  <a:tcPr marL="9525" marR="9525" marT="9525" marB="0" anchor="ctr"/>
                </a:tc>
              </a:tr>
              <a:tr h="240888"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Otwarte </a:t>
                      </a:r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na potrzeby innych, </a:t>
                      </a:r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empatyczne, troskliwe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6,9%</a:t>
                      </a:r>
                    </a:p>
                  </a:txBody>
                  <a:tcPr marL="9525" marR="9525" marT="9525" marB="0" anchor="ctr"/>
                </a:tc>
              </a:tr>
              <a:tr h="503806">
                <a:tc>
                  <a:txBody>
                    <a:bodyPr/>
                    <a:lstStyle/>
                    <a:p>
                      <a:pPr marL="0" algn="r" rtl="0" eaLnBrk="1" fontAlgn="ctr" latinLnBrk="0" hangingPunct="1"/>
                      <a:r>
                        <a:rPr kumimoji="0" lang="pl-PL" sz="1400" b="1" i="0" u="none" strike="noStrike" kern="1200" dirty="0" smtClean="0">
                          <a:solidFill>
                            <a:srgbClr val="000000"/>
                          </a:solidFill>
                          <a:latin typeface="Czcionka tekstu podstawowego"/>
                          <a:ea typeface="+mn-ea"/>
                          <a:cs typeface="+mn-cs"/>
                        </a:rPr>
                        <a:t>Seniorzy (wiek od 65 lat), 24 ankiety </a:t>
                      </a:r>
                      <a:endParaRPr kumimoji="0" lang="pl-PL" sz="1400" b="1" i="0" u="none" strike="noStrike" kern="1200" dirty="0">
                        <a:solidFill>
                          <a:srgbClr val="000000"/>
                        </a:solidFill>
                        <a:latin typeface="Czcionka tekstu podstawowego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pl-PL" sz="1200" b="1" i="0" u="none" strike="noStrike" kern="1200" baseline="0" dirty="0" smtClean="0">
                          <a:solidFill>
                            <a:srgbClr val="000000"/>
                          </a:solidFill>
                          <a:latin typeface="Czcionka tekstu podstawowego"/>
                          <a:ea typeface="+mn-ea"/>
                          <a:cs typeface="+mn-cs"/>
                        </a:rPr>
                        <a:t>52 wskazania</a:t>
                      </a:r>
                      <a:endParaRPr kumimoji="0" lang="pl-PL" sz="1200" b="1" i="0" u="none" strike="noStrike" kern="1200" baseline="0" dirty="0">
                        <a:solidFill>
                          <a:srgbClr val="000000"/>
                        </a:solidFill>
                        <a:latin typeface="Czcionka tekstu podstawowego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pl-PL" sz="1100" b="0" i="0" u="none" strike="noStrike" dirty="0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9525" marR="9525" marT="9525" marB="0" anchor="ctr"/>
                </a:tc>
              </a:tr>
              <a:tr h="307950"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b="1" i="0" u="none" strike="noStrike" dirty="0" smtClean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Obywatelskie: zaangażowane </a:t>
                      </a:r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w życie </a:t>
                      </a:r>
                      <a:r>
                        <a:rPr lang="pl-PL" sz="1200" b="1" i="0" u="none" strike="noStrike" dirty="0" smtClean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miasta, </a:t>
                      </a:r>
                      <a:r>
                        <a:rPr lang="pl-PL" sz="1200" b="1" i="0" u="none" strike="noStrike" dirty="0" err="1" smtClean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osiedla</a:t>
                      </a:r>
                      <a:r>
                        <a:rPr lang="pl-PL" sz="1200" b="1" i="0" u="none" strike="noStrike" dirty="0" smtClean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, ulicy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21,7%</a:t>
                      </a:r>
                    </a:p>
                  </a:txBody>
                  <a:tcPr marL="9525" marR="9525" marT="9525" marB="0" anchor="ctr"/>
                </a:tc>
              </a:tr>
              <a:tr h="299757"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b="1" i="0" u="none" strike="noStrike" dirty="0" smtClean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Przyjazne, uprzejme, cechujące </a:t>
                      </a:r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się tolerancją i wysoką kulturą osobistą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15,2%</a:t>
                      </a:r>
                    </a:p>
                  </a:txBody>
                  <a:tcPr marL="9525" marR="9525" marT="9525" marB="0" anchor="ctr"/>
                </a:tc>
              </a:tr>
              <a:tr h="208642"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b="1" i="0" u="none" strike="noStrike" dirty="0" smtClean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Otwarte na </a:t>
                      </a:r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potrzeby innych, </a:t>
                      </a:r>
                      <a:r>
                        <a:rPr lang="pl-PL" sz="1200" b="1" i="0" u="none" strike="noStrike" dirty="0" smtClean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empatyczne, życzliwe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15,2%</a:t>
                      </a:r>
                    </a:p>
                  </a:txBody>
                  <a:tcPr marL="9525" marR="9525" marT="9525" marB="0" anchor="ctr"/>
                </a:tc>
              </a:tr>
              <a:tr h="285926"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Zdyscyplinowane </a:t>
                      </a:r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w zakresie przestrzegania zasad porządku publicznego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13,0%</a:t>
                      </a:r>
                    </a:p>
                  </a:txBody>
                  <a:tcPr marL="9525" marR="9525" marT="9525" marB="0" anchor="ctr"/>
                </a:tc>
              </a:tr>
              <a:tr h="285752"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Mające </a:t>
                      </a:r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realny wpływ na </a:t>
                      </a:r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decyzje </a:t>
                      </a:r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władz miasta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8,7%</a:t>
                      </a:r>
                    </a:p>
                  </a:txBody>
                  <a:tcPr marL="9525" marR="9525" marT="9525" marB="0" anchor="ctr"/>
                </a:tc>
              </a:tr>
              <a:tr h="214314"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Tworzące samorząd </a:t>
                      </a:r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mieszkańców bloków i kamienic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8,7%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cxnSp>
        <p:nvCxnSpPr>
          <p:cNvPr id="7" name="Łącznik prosty 6"/>
          <p:cNvCxnSpPr/>
          <p:nvPr/>
        </p:nvCxnSpPr>
        <p:spPr>
          <a:xfrm>
            <a:off x="0" y="3212976"/>
            <a:ext cx="9144000" cy="15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Łącznik prosty 7"/>
          <p:cNvCxnSpPr/>
          <p:nvPr/>
        </p:nvCxnSpPr>
        <p:spPr>
          <a:xfrm>
            <a:off x="0" y="4941168"/>
            <a:ext cx="9144000" cy="15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4"/>
          <p:cNvGraphicFramePr>
            <a:graphicFrameLocks noGrp="1"/>
          </p:cNvGraphicFramePr>
          <p:nvPr>
            <p:ph sz="quarter" idx="1"/>
          </p:nvPr>
        </p:nvGraphicFramePr>
        <p:xfrm>
          <a:off x="179512" y="2060848"/>
          <a:ext cx="8821487" cy="3083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74500"/>
                <a:gridCol w="684154"/>
                <a:gridCol w="971025"/>
                <a:gridCol w="896331"/>
                <a:gridCol w="971025"/>
                <a:gridCol w="896331"/>
                <a:gridCol w="746942"/>
                <a:gridCol w="881179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pl-P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&lt;20</a:t>
                      </a:r>
                      <a:endParaRPr lang="pl-P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20-34</a:t>
                      </a:r>
                      <a:endParaRPr lang="pl-P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35-44</a:t>
                      </a:r>
                      <a:endParaRPr lang="pl-P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45-54</a:t>
                      </a:r>
                      <a:endParaRPr lang="pl-P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55-64</a:t>
                      </a:r>
                      <a:endParaRPr lang="pl-P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&gt;65</a:t>
                      </a:r>
                      <a:endParaRPr lang="pl-P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b="0" dirty="0" err="1" smtClean="0"/>
                        <a:t>pkt</a:t>
                      </a:r>
                      <a:endParaRPr lang="pl-PL" sz="1400" b="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0" i="0" u="none" strike="noStrike" dirty="0" smtClean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Przyjazne, uprzejme, cechujące się tolerancją i wysoką kulturą osobistą, wyrozumiałe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pl-PL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pl-PL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pl-PL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1" dirty="0" smtClean="0">
                          <a:solidFill>
                            <a:srgbClr val="FF0000"/>
                          </a:solidFill>
                        </a:rPr>
                        <a:t>5</a:t>
                      </a:r>
                      <a:endParaRPr lang="pl-PL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pl-PL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pl-PL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b="1" dirty="0" smtClean="0"/>
                        <a:t>28</a:t>
                      </a:r>
                      <a:endParaRPr lang="pl-PL" sz="2400" b="1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0" i="0" u="none" strike="noStrike" dirty="0" smtClean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Obywatelskie, aktywne społecznie: zaangażowane w życie miasta, </a:t>
                      </a:r>
                      <a:r>
                        <a:rPr lang="pl-PL" sz="1600" b="0" i="0" u="none" strike="noStrike" dirty="0" err="1" smtClean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osiedla</a:t>
                      </a:r>
                      <a:r>
                        <a:rPr lang="pl-PL" sz="1600" b="0" i="0" u="none" strike="noStrike" dirty="0" smtClean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, ulicy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3</a:t>
                      </a:r>
                      <a:endParaRPr lang="pl-P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pl-PL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pl-PL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4</a:t>
                      </a:r>
                      <a:endParaRPr lang="pl-P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pl-PL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pl-PL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b="1" dirty="0" smtClean="0"/>
                        <a:t>24</a:t>
                      </a:r>
                      <a:endParaRPr lang="pl-PL" sz="2400" b="1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0" i="0" u="none" strike="noStrike" dirty="0" smtClean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Otwarte na potrzeby innych, empatyczne, troskliwe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4</a:t>
                      </a:r>
                      <a:endParaRPr lang="pl-P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pl-PL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pl-PL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2</a:t>
                      </a:r>
                      <a:endParaRPr lang="pl-P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2</a:t>
                      </a:r>
                      <a:endParaRPr lang="pl-P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4</a:t>
                      </a:r>
                      <a:endParaRPr lang="pl-P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b="1" dirty="0" smtClean="0"/>
                        <a:t>19</a:t>
                      </a:r>
                      <a:endParaRPr lang="pl-PL" sz="2400" b="1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Tytuł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>
            <a:noAutofit/>
          </a:bodyPr>
          <a:lstStyle/>
          <a:p>
            <a:r>
              <a:rPr lang="pl-PL" sz="2000" dirty="0" smtClean="0">
                <a:solidFill>
                  <a:srgbClr val="0070C0"/>
                </a:solidFill>
              </a:rPr>
              <a:t>7. Miasto tworzą przede wszystkim jego mieszkańcy, czyli – społeczność lokalna. Jak wyobrażasz sobie </a:t>
            </a:r>
            <a:r>
              <a:rPr lang="pl-PL" sz="2000" b="1" u="sng" dirty="0" smtClean="0">
                <a:solidFill>
                  <a:srgbClr val="0070C0"/>
                </a:solidFill>
              </a:rPr>
              <a:t>idealne</a:t>
            </a:r>
            <a:r>
              <a:rPr lang="pl-PL" sz="2000" b="1" dirty="0" smtClean="0">
                <a:solidFill>
                  <a:srgbClr val="0070C0"/>
                </a:solidFill>
              </a:rPr>
              <a:t> społeczeństwo Bydgoszczy</a:t>
            </a:r>
            <a:r>
              <a:rPr lang="pl-PL" sz="2000" dirty="0" smtClean="0">
                <a:solidFill>
                  <a:srgbClr val="0070C0"/>
                </a:solidFill>
              </a:rPr>
              <a:t> ?</a:t>
            </a:r>
            <a:endParaRPr lang="pl-PL" sz="20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iejski">
  <a:themeElements>
    <a:clrScheme name="Miejski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Miejski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Miejski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501</TotalTime>
  <Words>1280</Words>
  <Application>Microsoft Office PowerPoint</Application>
  <PresentationFormat>Pokaz na ekranie (4:3)</PresentationFormat>
  <Paragraphs>281</Paragraphs>
  <Slides>7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7</vt:i4>
      </vt:variant>
    </vt:vector>
  </HeadingPairs>
  <TitlesOfParts>
    <vt:vector size="8" baseType="lpstr">
      <vt:lpstr>Miejski</vt:lpstr>
      <vt:lpstr>Ankieta mieszkańców</vt:lpstr>
      <vt:lpstr>5. Jakie warunki musi spełniać Bydgoszcz, aby być idealnym miastem pod względem kultury i rozrywki ?</vt:lpstr>
      <vt:lpstr>5. Jakie warunki musi spełniać Bydgoszcz, aby być idealnym miastem pod względem kultury i rozrywki ?</vt:lpstr>
      <vt:lpstr>5. Jakie warunki musi spełniać Bydgoszcz, aby być idealnym miastem pod względem kultury i rozrywki ?</vt:lpstr>
      <vt:lpstr>7. Miasto tworzą przede wszystkim jego mieszkańcy, czyli – społeczność lokalna. Jak wyobrażasz sobie idealne społeczeństwo Bydgoszczy ?</vt:lpstr>
      <vt:lpstr>7. Miasto tworzą przede wszystkim jego mieszkańcy, czyli – społeczność lokalna. Jak wyobrażasz sobie idealne społeczeństwo Bydgoszczy ?</vt:lpstr>
      <vt:lpstr>7. Miasto tworzą przede wszystkim jego mieszkańcy, czyli – społeczność lokalna. Jak wyobrażasz sobie idealne społeczeństwo Bydgoszczy 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Ankieta mieszkańców „2030 – Strategia 2.0”</dc:title>
  <dc:creator>jakubowskim</dc:creator>
  <cp:lastModifiedBy>jakubowskim</cp:lastModifiedBy>
  <cp:revision>49</cp:revision>
  <dcterms:created xsi:type="dcterms:W3CDTF">2017-10-20T08:44:48Z</dcterms:created>
  <dcterms:modified xsi:type="dcterms:W3CDTF">2017-10-30T12:12:22Z</dcterms:modified>
</cp:coreProperties>
</file>