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8" r:id="rId4"/>
    <p:sldId id="269" r:id="rId5"/>
    <p:sldId id="261" r:id="rId6"/>
    <p:sldId id="262" r:id="rId7"/>
    <p:sldId id="270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F7BF60-C451-47D8-A75E-D6308090084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pl-PL" sz="2000" dirty="0" smtClean="0"/>
              <a:t>Próba  statystyczna  590  ankiet.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Wyniki  Badania  ankietowego  oparto na  wypowiedziach  mieszkańców, które dotyczyły dwóch pytań.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Ankieta mieszkańców</a:t>
            </a:r>
            <a:endParaRPr lang="pl-PL" sz="3600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12968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792088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rgbClr val="0070C0"/>
                </a:solidFill>
              </a:rPr>
              <a:t>5. Jakie warunki musi spełniać Bydgoszcz, aby być </a:t>
            </a:r>
            <a:r>
              <a:rPr lang="pl-PL" sz="2200" b="1" u="sng" dirty="0" smtClean="0">
                <a:solidFill>
                  <a:srgbClr val="0070C0"/>
                </a:solidFill>
              </a:rPr>
              <a:t>idealnym</a:t>
            </a:r>
            <a:r>
              <a:rPr lang="pl-PL" sz="2200" dirty="0" smtClean="0">
                <a:solidFill>
                  <a:srgbClr val="0070C0"/>
                </a:solidFill>
              </a:rPr>
              <a:t> miastem </a:t>
            </a:r>
            <a:r>
              <a:rPr lang="pl-PL" sz="2200" b="1" dirty="0" smtClean="0">
                <a:solidFill>
                  <a:srgbClr val="0070C0"/>
                </a:solidFill>
              </a:rPr>
              <a:t>pod względem kultury i rozrywki </a:t>
            </a:r>
            <a:r>
              <a:rPr lang="pl-PL" sz="2200" dirty="0" smtClean="0">
                <a:solidFill>
                  <a:srgbClr val="0070C0"/>
                </a:solidFill>
              </a:rPr>
              <a:t>?</a:t>
            </a:r>
            <a:endParaRPr lang="pl-PL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" y="977941"/>
          <a:ext cx="9143999" cy="5789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4201"/>
                <a:gridCol w="929899"/>
                <a:gridCol w="929899"/>
              </a:tblGrid>
              <a:tr h="220098">
                <a:tc>
                  <a:txBody>
                    <a:bodyPr/>
                    <a:lstStyle/>
                    <a:p>
                      <a:pPr algn="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63165"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Młodzież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(wiek do 20 lat), 84 ankiety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139 wskazań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3977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 i koncertów dla młodych osób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20,1%</a:t>
                      </a:r>
                    </a:p>
                  </a:txBody>
                  <a:tcPr marL="9525" marR="9525" marT="9525" marB="0" anchor="ctr"/>
                </a:tc>
              </a:tr>
              <a:tr h="2486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Bogatsza oferta kulturalna dla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młodzieży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wraz z jej promocją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19,4%</a:t>
                      </a:r>
                    </a:p>
                  </a:txBody>
                  <a:tcPr marL="9525" marR="9525" marT="9525" marB="0" anchor="ctr"/>
                </a:tc>
              </a:tr>
              <a:tr h="257458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2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Obiekty kultury i edukacji (nowe, </a:t>
                      </a:r>
                      <a:r>
                        <a:rPr kumimoji="0" lang="pl-PL" sz="1200" b="0" i="0" u="none" strike="noStrike" kern="1200" dirty="0" err="1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rewitalizowane</a:t>
                      </a:r>
                      <a:r>
                        <a:rPr kumimoji="0" lang="pl-PL" sz="12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, rozbudowa obecnych, w tym</a:t>
                      </a:r>
                      <a:r>
                        <a:rPr kumimoji="0" lang="pl-PL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Opera Nova, kina, Starówka)</a:t>
                      </a:r>
                      <a:endParaRPr kumimoji="0" lang="pl-PL" sz="12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15,8%</a:t>
                      </a:r>
                    </a:p>
                  </a:txBody>
                  <a:tcPr marL="9525" marR="9525" marT="9525" marB="0" anchor="ctr"/>
                </a:tc>
              </a:tr>
              <a:tr h="26629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i miejsca sportu i rekreacji (nowe, rozbudowa obecnych)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10,1%</a:t>
                      </a:r>
                    </a:p>
                  </a:txBody>
                  <a:tcPr marL="9525" marR="9525" marT="9525" marB="0" anchor="ctr"/>
                </a:tc>
              </a:tr>
              <a:tr h="2891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Dostępność oferty kulturalnej i rekreacyjnej (tanie bilety, rabaty)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7,9%</a:t>
                      </a:r>
                    </a:p>
                  </a:txBody>
                  <a:tcPr marL="9525" marR="9525" marT="9525" marB="0" anchor="ctr"/>
                </a:tc>
              </a:tr>
              <a:tr h="324101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Osoby w wieku od 20 do 34 lat, 268 ankiet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683 wskazania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9076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Bogatsza, bardziej prestiżowa oferta kulturalna wraz z jej promocją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20,1%</a:t>
                      </a:r>
                    </a:p>
                  </a:txBody>
                  <a:tcPr marL="9525" marR="9525" marT="9525" marB="0" anchor="ctr"/>
                </a:tc>
              </a:tr>
              <a:tr h="439026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Obiekty kultury i edukacji (nowe, </a:t>
                      </a:r>
                      <a:r>
                        <a:rPr kumimoji="0" lang="pl-PL" sz="1200" b="1" i="0" u="none" strike="noStrike" kern="1200" dirty="0" err="1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rewitalizowane</a:t>
                      </a:r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, rozbudowa </a:t>
                      </a:r>
                      <a:r>
                        <a:rPr kumimoji="0" lang="pl-PL" sz="1200" b="1" i="0" u="none" strike="noStrike" kern="1200" dirty="0" err="1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obecnych:Opera</a:t>
                      </a:r>
                      <a:r>
                        <a:rPr kumimoji="0" lang="pl-PL" sz="12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Nova, kina, Starówka)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13,9%</a:t>
                      </a:r>
                    </a:p>
                  </a:txBody>
                  <a:tcPr marL="9525" marR="9525" marT="9525" marB="0" anchor="ctr"/>
                </a:tc>
              </a:tr>
              <a:tr h="2537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Dostępność oferty kulturalnej i rekreacyjnej (tanie bilety, rabaty, parkingi, bariery architektoniczne)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10,5%</a:t>
                      </a:r>
                    </a:p>
                  </a:txBody>
                  <a:tcPr marL="9525" marR="9525" marT="9525" marB="0" anchor="ctr"/>
                </a:tc>
              </a:tr>
              <a:tr h="39776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Kultura w przestrzeni miejskiej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(kultura na ulicach, plenery, murale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</a:t>
                      </a:r>
                      <a:r>
                        <a:rPr lang="pl-PL" sz="12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book-crossing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kultura studencka, jarmarki, kino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letnie)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10,4%</a:t>
                      </a:r>
                    </a:p>
                  </a:txBody>
                  <a:tcPr marL="9525" marR="9525" marT="9525" marB="0" anchor="ctr"/>
                </a:tc>
              </a:tr>
              <a:tr h="2180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imprez, koncertów oraz ich zabezpieczenie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8,2%</a:t>
                      </a:r>
                    </a:p>
                  </a:txBody>
                  <a:tcPr marL="9525" marR="9525" marT="9525" marB="0" anchor="ctr"/>
                </a:tc>
              </a:tr>
              <a:tr h="338919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Osoby w wieku od 35 do 44 lat, 121 ankiet 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331 wskazań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4003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Bogatsza, bardziej prestiżowa oferta kulturalna wraz z jej promocją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23,0%</a:t>
                      </a:r>
                    </a:p>
                  </a:txBody>
                  <a:tcPr marL="9525" marR="9525" marT="9525" marB="0" anchor="ctr"/>
                </a:tc>
              </a:tr>
              <a:tr h="307916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Obiekty kultury i edukacji (nowe, </a:t>
                      </a:r>
                      <a:r>
                        <a:rPr kumimoji="0" lang="pl-PL" sz="1200" b="1" i="0" u="none" strike="noStrike" kern="1200" dirty="0" err="1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rewitalizowane</a:t>
                      </a:r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, rozbudowa obecnych, w tym 4. krąg Opery </a:t>
                      </a:r>
                      <a:r>
                        <a:rPr kumimoji="0" lang="pl-PL" sz="12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Nova)</a:t>
                      </a:r>
                      <a:endParaRPr kumimoji="0" lang="pl-PL" sz="12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11,8%</a:t>
                      </a:r>
                    </a:p>
                  </a:txBody>
                  <a:tcPr marL="9525" marR="9525" marT="9525" marB="0" anchor="ctr"/>
                </a:tc>
              </a:tr>
              <a:tr h="30791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imprez, koncertów oraz ich zabezpieczenie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10,9%</a:t>
                      </a:r>
                    </a:p>
                  </a:txBody>
                  <a:tcPr marL="9525" marR="9525" marT="9525" marB="0" anchor="ctr"/>
                </a:tc>
              </a:tr>
              <a:tr h="30791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Nowe miejsca koncertów,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festynów: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obiekty, np. osiedla peryferyjne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10,0%</a:t>
                      </a:r>
                    </a:p>
                  </a:txBody>
                  <a:tcPr marL="9525" marR="9525" marT="9525" marB="0" anchor="ctr"/>
                </a:tc>
              </a:tr>
              <a:tr h="26788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Dostępność oferty kulturalnej i rekreacyjnej (tanie bilety, rabaty, parkingi, bariery architektoniczne)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6" name="Łącznik prosty 5"/>
          <p:cNvCxnSpPr/>
          <p:nvPr/>
        </p:nvCxnSpPr>
        <p:spPr>
          <a:xfrm>
            <a:off x="0" y="2852936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0" y="486916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5. Jakie warunki musi spełniać Bydgoszcz, aby być </a:t>
            </a:r>
            <a:r>
              <a:rPr lang="pl-PL" sz="2400" b="1" u="sng" dirty="0" smtClean="0">
                <a:solidFill>
                  <a:srgbClr val="0070C0"/>
                </a:solidFill>
              </a:rPr>
              <a:t>idealnym</a:t>
            </a:r>
            <a:r>
              <a:rPr lang="pl-PL" sz="2400" dirty="0" smtClean="0">
                <a:solidFill>
                  <a:srgbClr val="0070C0"/>
                </a:solidFill>
              </a:rPr>
              <a:t> miastem </a:t>
            </a:r>
            <a:r>
              <a:rPr lang="pl-PL" sz="2400" b="1" dirty="0" smtClean="0">
                <a:solidFill>
                  <a:srgbClr val="0070C0"/>
                </a:solidFill>
              </a:rPr>
              <a:t>pod względem kultury i rozrywki </a:t>
            </a:r>
            <a:r>
              <a:rPr lang="pl-PL" sz="2400" dirty="0" smtClean="0">
                <a:solidFill>
                  <a:srgbClr val="0070C0"/>
                </a:solidFill>
              </a:rPr>
              <a:t>?</a:t>
            </a:r>
            <a:endParaRPr lang="pl-PL" sz="2400" dirty="0"/>
          </a:p>
        </p:txBody>
      </p:sp>
      <p:graphicFrame>
        <p:nvGraphicFramePr>
          <p:cNvPr id="6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" y="1268760"/>
          <a:ext cx="9143999" cy="5625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4201"/>
                <a:gridCol w="929899"/>
                <a:gridCol w="929899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Osoby w wieku od 45 do 54 lat, 58 ankiet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169 wskazań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kultury i edukacji (nowe, </a:t>
                      </a:r>
                      <a:r>
                        <a:rPr lang="pl-PL" sz="12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rewitalizowane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rozbudowa obecnych, w tym 4. krąg Opery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Nova)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27,2%</a:t>
                      </a: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Bogatsza, bardziej prestiżowa oferta kulturalna wraz z jej promocją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16,0%</a:t>
                      </a:r>
                    </a:p>
                  </a:txBody>
                  <a:tcPr marL="9525" marR="9525" marT="9525" marB="0" anchor="ctr"/>
                </a:tc>
              </a:tr>
              <a:tr h="27149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Nowe miejsca koncertów,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festynów:</a:t>
                      </a:r>
                      <a:r>
                        <a:rPr lang="pl-PL" sz="12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obiekty, </a:t>
                      </a:r>
                      <a:r>
                        <a:rPr lang="pl-PL" sz="12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peryferyjne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11,2%</a:t>
                      </a:r>
                    </a:p>
                  </a:txBody>
                  <a:tcPr marL="9525" marR="9525" marT="9525" marB="0" anchor="ctr"/>
                </a:tc>
              </a:tr>
              <a:tr h="28081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Kultura w przestrzeni miejskiej (kultura na ulicach, murale, </a:t>
                      </a:r>
                      <a:r>
                        <a:rPr lang="pl-PL" sz="12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book-crossing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jarmarki, plenery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10,7%</a:t>
                      </a:r>
                    </a:p>
                  </a:txBody>
                  <a:tcPr marL="9525" marR="9525" marT="9525" marB="0" anchor="ctr"/>
                </a:tc>
              </a:tr>
              <a:tr h="30490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Dostępność oferty kulturalnej i rekreacyjnej (tanie bilety, rabaty, parkingi, bariery architektoniczne)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10,1%</a:t>
                      </a:r>
                    </a:p>
                  </a:txBody>
                  <a:tcPr marL="9525" marR="9525" marT="9525" marB="0" anchor="ctr"/>
                </a:tc>
              </a:tr>
              <a:tr h="341766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Osoby w wieku od 55 do 64 lat, 35 ankiet 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100 wskazań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114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kultury i edukacji (nowe </a:t>
                      </a:r>
                      <a:r>
                        <a:rPr lang="pl-PL" sz="12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rewitalizowane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rozbudowa obecnych, Teatr Kameralny,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Opera)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24,0%</a:t>
                      </a:r>
                    </a:p>
                  </a:txBody>
                  <a:tcPr marL="9525" marR="9525" marT="9525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Bogatsza oferta kulturalna wraz z jej promocją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17,0%</a:t>
                      </a:r>
                    </a:p>
                  </a:txBody>
                  <a:tcPr marL="9525" marR="9525" marT="9525" marB="0" anchor="ctr"/>
                </a:tc>
              </a:tr>
              <a:tr h="26761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Dostępność oferty kulturalnej i rekreacyjnej (tanie bilety, rabaty, niepełnosprawni, informacja)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16,0%</a:t>
                      </a:r>
                    </a:p>
                  </a:txBody>
                  <a:tcPr marL="9525" marR="9525" marT="9525" marB="0" anchor="ctr"/>
                </a:tc>
              </a:tr>
              <a:tr h="25310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imprez, koncertów oraz ich zabezpieczenie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13,0%</a:t>
                      </a:r>
                    </a:p>
                  </a:txBody>
                  <a:tcPr marL="9525" marR="9525" marT="9525" marB="0" anchor="ctr"/>
                </a:tc>
              </a:tr>
              <a:tr h="2299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Nowe miejsca koncertów i festynów (</a:t>
                      </a:r>
                      <a:r>
                        <a:rPr lang="pl-PL" sz="12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Myślęcinek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Ostromecko, </a:t>
                      </a:r>
                      <a:r>
                        <a:rPr lang="pl-PL" sz="12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peryferyjne)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9,0%</a:t>
                      </a:r>
                    </a:p>
                  </a:txBody>
                  <a:tcPr marL="9525" marR="9525" marT="9525" marB="0" anchor="ctr"/>
                </a:tc>
              </a:tr>
              <a:tr h="357391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Seniorzy (wiek od 65 lat), 24 ankiety 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52 wskazania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585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kultury i edukacji (nowe </a:t>
                      </a:r>
                      <a:r>
                        <a:rPr lang="pl-PL" sz="12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rewitalizowane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rozbudowa obecnych, Teatr Kameralny, Opera)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28,8%</a:t>
                      </a:r>
                    </a:p>
                  </a:txBody>
                  <a:tcPr marL="9525" marR="9525" marT="9525" marB="0" anchor="ctr"/>
                </a:tc>
              </a:tr>
              <a:tr h="22323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Dostępność oferty kulturalnej i rekreacyjnej (tanie bilety,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rabaty, bariery architektoniczne)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19,2%</a:t>
                      </a:r>
                    </a:p>
                  </a:txBody>
                  <a:tcPr marL="9525" marR="9525" marT="9525" marB="0" anchor="ctr"/>
                </a:tc>
              </a:tr>
              <a:tr h="32469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Bogatsza oferta kulturalna i edukacyjna dla seniorów wraz z jej promocją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13,5%</a:t>
                      </a:r>
                    </a:p>
                  </a:txBody>
                  <a:tcPr marL="9525" marR="9525" marT="9525" marB="0" anchor="ctr"/>
                </a:tc>
              </a:tr>
              <a:tr h="32469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Edukacja i promocja kultury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9,6%</a:t>
                      </a:r>
                    </a:p>
                  </a:txBody>
                  <a:tcPr marL="9525" marR="9525" marT="9525" marB="0" anchor="ctr"/>
                </a:tc>
              </a:tr>
              <a:tr h="2824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 i wydarzeń dla seniorów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7,7%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8" name="Łącznik prosty 7"/>
          <p:cNvCxnSpPr/>
          <p:nvPr/>
        </p:nvCxnSpPr>
        <p:spPr>
          <a:xfrm>
            <a:off x="0" y="3284984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0" y="5013176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/>
          </p:cNvGraphicFramePr>
          <p:nvPr/>
        </p:nvGraphicFramePr>
        <p:xfrm>
          <a:off x="179512" y="2132856"/>
          <a:ext cx="8821487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500"/>
                <a:gridCol w="684154"/>
                <a:gridCol w="971025"/>
                <a:gridCol w="896331"/>
                <a:gridCol w="971025"/>
                <a:gridCol w="896331"/>
                <a:gridCol w="746942"/>
                <a:gridCol w="88117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&lt;20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20-34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35-44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45-54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55-64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&gt;65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err="1" smtClean="0"/>
                        <a:t>pkt</a:t>
                      </a:r>
                      <a:endParaRPr lang="pl-PL" sz="14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kultury i edukacji (nowe, </a:t>
                      </a:r>
                      <a:r>
                        <a:rPr lang="pl-PL" sz="16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rewitalizowane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rozbudowa obecnych)</a:t>
                      </a:r>
                      <a:endParaRPr lang="pl-P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26</a:t>
                      </a:r>
                      <a:endParaRPr lang="pl-PL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Bogatsza oferta kulturalna dla młodzieży wraz z jej promocją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25</a:t>
                      </a:r>
                      <a:endParaRPr lang="pl-PL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Dostępność oferty kulturalnej i rekreacyjnej (tanie bilety, rabaty, bariery architektoniczne)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14</a:t>
                      </a:r>
                      <a:endParaRPr lang="pl-PL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5. Jakie warunki musi spełniać Bydgoszcz, aby być </a:t>
            </a:r>
            <a:r>
              <a:rPr lang="pl-PL" sz="2400" b="1" u="sng" dirty="0" smtClean="0">
                <a:solidFill>
                  <a:srgbClr val="0070C0"/>
                </a:solidFill>
              </a:rPr>
              <a:t>idealnym</a:t>
            </a:r>
            <a:r>
              <a:rPr lang="pl-PL" sz="2400" dirty="0" smtClean="0">
                <a:solidFill>
                  <a:srgbClr val="0070C0"/>
                </a:solidFill>
              </a:rPr>
              <a:t> miastem </a:t>
            </a:r>
            <a:r>
              <a:rPr lang="pl-PL" sz="2400" b="1" dirty="0" smtClean="0">
                <a:solidFill>
                  <a:srgbClr val="0070C0"/>
                </a:solidFill>
              </a:rPr>
              <a:t>pod względem kultury i rozrywki </a:t>
            </a:r>
            <a:r>
              <a:rPr lang="pl-PL" sz="2400" dirty="0" smtClean="0">
                <a:solidFill>
                  <a:srgbClr val="0070C0"/>
                </a:solidFill>
              </a:rPr>
              <a:t>?</a:t>
            </a: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260648"/>
            <a:ext cx="8750206" cy="686944"/>
          </a:xfrm>
        </p:spPr>
        <p:txBody>
          <a:bodyPr>
            <a:noAutofit/>
          </a:bodyPr>
          <a:lstStyle/>
          <a:p>
            <a:r>
              <a:rPr lang="pl-PL" sz="2100" dirty="0" smtClean="0">
                <a:solidFill>
                  <a:srgbClr val="0070C0"/>
                </a:solidFill>
              </a:rPr>
              <a:t>7. Miasto tworzą przede wszystkim jego mieszkańcy, czyli – społeczność lokalna. Jak wyobrażasz sobie </a:t>
            </a:r>
            <a:r>
              <a:rPr lang="pl-PL" sz="2100" b="1" u="sng" dirty="0" smtClean="0">
                <a:solidFill>
                  <a:srgbClr val="0070C0"/>
                </a:solidFill>
              </a:rPr>
              <a:t>idealne</a:t>
            </a:r>
            <a:r>
              <a:rPr lang="pl-PL" sz="2100" b="1" dirty="0" smtClean="0">
                <a:solidFill>
                  <a:srgbClr val="0070C0"/>
                </a:solidFill>
              </a:rPr>
              <a:t> społeczeństwo Bydgoszczy</a:t>
            </a:r>
            <a:r>
              <a:rPr lang="pl-PL" sz="2100" dirty="0" smtClean="0">
                <a:solidFill>
                  <a:srgbClr val="0070C0"/>
                </a:solidFill>
              </a:rPr>
              <a:t> ?</a:t>
            </a:r>
            <a:endParaRPr lang="pl-PL" sz="2100" dirty="0">
              <a:solidFill>
                <a:srgbClr val="0070C0"/>
              </a:solidFill>
            </a:endParaRPr>
          </a:p>
        </p:txBody>
      </p:sp>
      <p:graphicFrame>
        <p:nvGraphicFramePr>
          <p:cNvPr id="6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" y="950301"/>
          <a:ext cx="9143999" cy="5929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4201"/>
                <a:gridCol w="929899"/>
                <a:gridCol w="929899"/>
              </a:tblGrid>
              <a:tr h="53198">
                <a:tc>
                  <a:txBody>
                    <a:bodyPr/>
                    <a:lstStyle/>
                    <a:p>
                      <a:pPr algn="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34369"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Młodzież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(wiek do 20 lat), 84 ankiety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151 wskazań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191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Przyjazne, uprzejme, cechujące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się tolerancją i wysoką kulturą osobistą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30,5%</a:t>
                      </a:r>
                    </a:p>
                  </a:txBody>
                  <a:tcPr marL="9525" marR="9525" marT="9525" marB="0" anchor="ctr"/>
                </a:tc>
              </a:tr>
              <a:tr h="27255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Otwarte na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potrzeby innych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empatyczne, życzliwe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19,9%</a:t>
                      </a:r>
                    </a:p>
                  </a:txBody>
                  <a:tcPr marL="9525" marR="9525" marT="9525" marB="0" anchor="ctr"/>
                </a:tc>
              </a:tr>
              <a:tr h="28224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Obywatelskie: zaangażowane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życie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miasta, </a:t>
                      </a:r>
                      <a:r>
                        <a:rPr lang="pl-PL" sz="12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ulicy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17,2%</a:t>
                      </a:r>
                    </a:p>
                  </a:txBody>
                  <a:tcPr marL="9525" marR="9525" marT="9525" marB="0" anchor="ctr"/>
                </a:tc>
              </a:tr>
              <a:tr h="2684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Zdyscyplinowane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zakresie przestrzegania zasad porządku publicznego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15,9%</a:t>
                      </a:r>
                    </a:p>
                  </a:txBody>
                  <a:tcPr marL="9525" marR="9525" marT="9525" marB="0" anchor="ctr"/>
                </a:tc>
              </a:tr>
              <a:tr h="3060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Wykształcone, myślące,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kreatywne, świadome i nowoczesne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7,3%</a:t>
                      </a:r>
                    </a:p>
                  </a:txBody>
                  <a:tcPr marL="9525" marR="9525" marT="9525" marB="0" anchor="ctr"/>
                </a:tc>
              </a:tr>
              <a:tr h="355307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Osoby w wieku od 20 do 34 lat, 268 ankiet 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641 wskazań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47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Przyjazne, uprzejme, cechujące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się tolerancją i wysoką kulturą osobistą,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wyrozumiałe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22,6%</a:t>
                      </a:r>
                    </a:p>
                  </a:txBody>
                  <a:tcPr marL="9525" marR="9525" marT="9525" marB="0" anchor="ctr"/>
                </a:tc>
              </a:tr>
              <a:tr h="31196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na potrzeby innych,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empatyczne, troskliwe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14,4%</a:t>
                      </a:r>
                    </a:p>
                  </a:txBody>
                  <a:tcPr marL="9525" marR="9525" marT="9525" marB="0" anchor="ctr"/>
                </a:tc>
              </a:tr>
              <a:tr h="27822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Obywatelskie, aktywne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społecznie: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zaangażowane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życie miasta, </a:t>
                      </a:r>
                      <a:r>
                        <a:rPr lang="pl-PL" sz="12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ulicy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12,8%</a:t>
                      </a:r>
                    </a:p>
                  </a:txBody>
                  <a:tcPr marL="9525" marR="9525" marT="9525" marB="0" anchor="ctr"/>
                </a:tc>
              </a:tr>
              <a:tr h="2631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Przestrzegające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zasad porządku publicznego,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uczciwe, oszczędne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10,6%</a:t>
                      </a:r>
                    </a:p>
                  </a:txBody>
                  <a:tcPr marL="9525" marR="9525" marT="9525" marB="0" anchor="ctr"/>
                </a:tc>
              </a:tr>
              <a:tr h="2390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Wykształcone, myślące, kreatywne, świadome, nowoczesne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9,2%</a:t>
                      </a:r>
                    </a:p>
                  </a:txBody>
                  <a:tcPr marL="9525" marR="9525" marT="9525" marB="0" anchor="ctr"/>
                </a:tc>
              </a:tr>
              <a:tr h="371551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Osoby w wieku od 35 do 44 lat, 121 ankiet  </a:t>
                      </a:r>
                    </a:p>
                    <a:p>
                      <a:pPr marL="0" algn="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 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333 wskazania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7277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Przyjazne, uprzejme, cechujące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się tolerancją i wysoką kulturą osobistą,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wyrozumiałe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22,2%</a:t>
                      </a:r>
                    </a:p>
                  </a:txBody>
                  <a:tcPr marL="9525" marR="9525" marT="9525" marB="0" anchor="ctr"/>
                </a:tc>
              </a:tr>
              <a:tr h="3326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Obywatelskie, aktywne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społecznie: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zaangażowane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życie miasta, </a:t>
                      </a:r>
                      <a:r>
                        <a:rPr lang="pl-PL" sz="12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ulicy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14,1%</a:t>
                      </a:r>
                    </a:p>
                  </a:txBody>
                  <a:tcPr marL="9525" marR="9525" marT="9525" marB="0" anchor="ctr"/>
                </a:tc>
              </a:tr>
              <a:tr h="3375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na potrzeby innych,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empatyczne, życzliwe, troskliwe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10,8%</a:t>
                      </a:r>
                    </a:p>
                  </a:txBody>
                  <a:tcPr marL="9525" marR="9525" marT="9525" marB="0" anchor="ctr"/>
                </a:tc>
              </a:tr>
              <a:tr h="30537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Wykształcone, myślące, kreatywne, świadome, nowoczesne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9,3%</a:t>
                      </a: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Przestrzegające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zasad porządku publicznego,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uczciwe, oszczędne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8,1%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8" name="Łącznik prosty 7"/>
          <p:cNvCxnSpPr/>
          <p:nvPr/>
        </p:nvCxnSpPr>
        <p:spPr>
          <a:xfrm>
            <a:off x="0" y="2996952"/>
            <a:ext cx="914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0" y="4797152"/>
            <a:ext cx="914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05056" cy="792088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rgbClr val="0070C0"/>
                </a:solidFill>
              </a:rPr>
              <a:t>7. Miasto tworzą przede wszystkim jego mieszkańcy, czyli – społeczność lokalna. Jak wyobrażasz sobie </a:t>
            </a:r>
            <a:r>
              <a:rPr lang="pl-PL" sz="2200" b="1" u="sng" dirty="0" smtClean="0">
                <a:solidFill>
                  <a:srgbClr val="0070C0"/>
                </a:solidFill>
              </a:rPr>
              <a:t>idealne</a:t>
            </a:r>
            <a:r>
              <a:rPr lang="pl-PL" sz="2200" b="1" dirty="0" smtClean="0">
                <a:solidFill>
                  <a:srgbClr val="0070C0"/>
                </a:solidFill>
              </a:rPr>
              <a:t> społeczeństwo Bydgoszczy</a:t>
            </a:r>
            <a:r>
              <a:rPr lang="pl-PL" sz="2200" dirty="0" smtClean="0">
                <a:solidFill>
                  <a:srgbClr val="0070C0"/>
                </a:solidFill>
              </a:rPr>
              <a:t> ?</a:t>
            </a:r>
            <a:endParaRPr lang="pl-PL" sz="2200" dirty="0">
              <a:solidFill>
                <a:srgbClr val="0070C0"/>
              </a:solidFill>
            </a:endParaRPr>
          </a:p>
        </p:txBody>
      </p:sp>
      <p:graphicFrame>
        <p:nvGraphicFramePr>
          <p:cNvPr id="6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" y="999934"/>
          <a:ext cx="9143999" cy="6027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4201"/>
                <a:gridCol w="929899"/>
                <a:gridCol w="929899"/>
              </a:tblGrid>
              <a:tr h="124810">
                <a:tc>
                  <a:txBody>
                    <a:bodyPr/>
                    <a:lstStyle/>
                    <a:p>
                      <a:pPr algn="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0455"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Osoby w wieku od 45 do 54 lat, 58 ankiet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181 wskazań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355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Przyjazne, uprzejme, cechujące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się tolerancją i wysoką kulturą osobistą,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wyrozumiałe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24,9%</a:t>
                      </a:r>
                    </a:p>
                  </a:txBody>
                  <a:tcPr marL="9525" marR="9525" marT="9525" marB="0" anchor="ctr"/>
                </a:tc>
              </a:tr>
              <a:tr h="31788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Obywatelskie, aktywne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społecznie: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zaangażowane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życie miasta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</a:t>
                      </a:r>
                      <a:r>
                        <a:rPr lang="pl-PL" sz="12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ulicy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15,5%</a:t>
                      </a:r>
                    </a:p>
                  </a:txBody>
                  <a:tcPr marL="9525" marR="9525" marT="9525" marB="0" anchor="ctr"/>
                </a:tc>
              </a:tr>
              <a:tr h="28439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Wykształcone, myślące, kreatywne, świadome, nowoczesne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7,7%</a:t>
                      </a:r>
                    </a:p>
                  </a:txBody>
                  <a:tcPr marL="9525" marR="9525" marT="9525" marB="0" anchor="ctr"/>
                </a:tc>
              </a:tr>
              <a:tr h="29416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na potrzeby innych,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empatyczne, troskliwe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7,2%</a:t>
                      </a:r>
                    </a:p>
                  </a:txBody>
                  <a:tcPr marL="9525" marR="9525" marT="9525" marB="0" anchor="ctr"/>
                </a:tc>
              </a:tr>
              <a:tr h="3194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Egalitarna, zjednoczona, zżyta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7,2%</a:t>
                      </a:r>
                    </a:p>
                  </a:txBody>
                  <a:tcPr marL="9525" marR="9525" marT="9525" marB="0" anchor="ctr"/>
                </a:tc>
              </a:tr>
              <a:tr h="374216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Osoby w wieku od 55 do 64 lat, 35 ankiet    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116 wskazań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8108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Obywatelskie, aktywne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społecznie: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zaangażowane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życie miasta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</a:t>
                      </a:r>
                      <a:r>
                        <a:rPr lang="pl-PL" sz="12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ulicy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21,6%</a:t>
                      </a:r>
                    </a:p>
                  </a:txBody>
                  <a:tcPr marL="9525" marR="9525" marT="9525" marB="0" anchor="ctr"/>
                </a:tc>
              </a:tr>
              <a:tr h="27408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Przyjazne, uprzejme, cechujące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się tolerancją i wysoką kulturą osobistą,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wyrozumiałe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19,0%</a:t>
                      </a:r>
                    </a:p>
                  </a:txBody>
                  <a:tcPr marL="9525" marR="9525" marT="9525" marB="0" anchor="ctr"/>
                </a:tc>
              </a:tr>
              <a:tr h="280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Spędzające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wolny czas na terenie miasta (rekreacja, kultura, edukacja)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9,5%</a:t>
                      </a:r>
                    </a:p>
                  </a:txBody>
                  <a:tcPr marL="9525" marR="9525" marT="9525" marB="0" anchor="ctr"/>
                </a:tc>
              </a:tr>
              <a:tr h="2651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Wykształcone, myślące, kreatywne, świadome, nowoczesne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8,6%</a:t>
                      </a:r>
                    </a:p>
                  </a:txBody>
                  <a:tcPr marL="9525" marR="9525" marT="9525" marB="0" anchor="ctr"/>
                </a:tc>
              </a:tr>
              <a:tr h="2408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na potrzeby innych,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empatyczne, troskliwe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6,9%</a:t>
                      </a:r>
                    </a:p>
                  </a:txBody>
                  <a:tcPr marL="9525" marR="9525" marT="9525" marB="0" anchor="ctr"/>
                </a:tc>
              </a:tr>
              <a:tr h="503806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Seniorzy (wiek od 65 lat), 24 ankiety </a:t>
                      </a:r>
                      <a:endParaRPr kumimoji="0" lang="pl-PL" sz="14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52 wskazania</a:t>
                      </a:r>
                      <a:endParaRPr kumimoji="0" lang="pl-PL" sz="1200" b="1" i="0" u="none" strike="noStrike" kern="1200" baseline="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0795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Obywatelskie: zaangażowane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życie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miasta, </a:t>
                      </a:r>
                      <a:r>
                        <a:rPr lang="pl-PL" sz="12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ulicy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21,7%</a:t>
                      </a:r>
                    </a:p>
                  </a:txBody>
                  <a:tcPr marL="9525" marR="9525" marT="9525" marB="0" anchor="ctr"/>
                </a:tc>
              </a:tr>
              <a:tr h="2997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Przyjazne, uprzejme, cechujące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się tolerancją i wysoką kulturą osobistą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15,2%</a:t>
                      </a:r>
                    </a:p>
                  </a:txBody>
                  <a:tcPr marL="9525" marR="9525" marT="9525" marB="0" anchor="ctr"/>
                </a:tc>
              </a:tr>
              <a:tr h="2086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Otwarte na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potrzeby innych,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empatyczne, życzliwe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15,2%</a:t>
                      </a:r>
                    </a:p>
                  </a:txBody>
                  <a:tcPr marL="9525" marR="9525" marT="9525" marB="0" anchor="ctr"/>
                </a:tc>
              </a:tr>
              <a:tr h="28592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Zdyscyplinowane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zakresie przestrzegania zasad porządku publicznego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13,0%</a:t>
                      </a: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Mające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realny wpływ na 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decyzje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władz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8,7%</a:t>
                      </a:r>
                    </a:p>
                  </a:txBody>
                  <a:tcPr marL="9525" marR="9525" marT="9525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Tworzące samorząd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mieszkańców bloków i kamienic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8,7%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7" name="Łącznik prosty 6"/>
          <p:cNvCxnSpPr/>
          <p:nvPr/>
        </p:nvCxnSpPr>
        <p:spPr>
          <a:xfrm>
            <a:off x="0" y="3212976"/>
            <a:ext cx="914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0" y="4941168"/>
            <a:ext cx="914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4"/>
          <p:cNvGraphicFramePr>
            <a:graphicFrameLocks noGrp="1"/>
          </p:cNvGraphicFramePr>
          <p:nvPr>
            <p:ph sz="quarter" idx="1"/>
          </p:nvPr>
        </p:nvGraphicFramePr>
        <p:xfrm>
          <a:off x="179512" y="2060848"/>
          <a:ext cx="8821487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500"/>
                <a:gridCol w="684154"/>
                <a:gridCol w="971025"/>
                <a:gridCol w="896331"/>
                <a:gridCol w="971025"/>
                <a:gridCol w="896331"/>
                <a:gridCol w="746942"/>
                <a:gridCol w="88117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&lt;20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20-34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35-44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45-54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55-64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&gt;65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err="1" smtClean="0"/>
                        <a:t>pkt</a:t>
                      </a:r>
                      <a:endParaRPr lang="pl-PL" sz="14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Przyjazne, uprzejme, cechujące się tolerancją i wysoką kulturą osobistą, wyrozumiałe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l-PL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l-PL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l-PL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28</a:t>
                      </a:r>
                      <a:endParaRPr lang="pl-PL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Obywatelskie, aktywne społecznie: zaangażowane w życie miasta, </a:t>
                      </a:r>
                      <a:r>
                        <a:rPr lang="pl-PL" sz="16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ulicy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l-PL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l-PL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24</a:t>
                      </a:r>
                      <a:endParaRPr lang="pl-PL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Otwarte na potrzeby innych, empatyczne, troskliwe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19</a:t>
                      </a:r>
                      <a:endParaRPr lang="pl-PL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rgbClr val="0070C0"/>
                </a:solidFill>
              </a:rPr>
              <a:t>7. Miasto tworzą przede wszystkim jego mieszkańcy, czyli – społeczność lokalna. Jak wyobrażasz sobie </a:t>
            </a:r>
            <a:r>
              <a:rPr lang="pl-PL" sz="2000" b="1" u="sng" dirty="0" smtClean="0">
                <a:solidFill>
                  <a:srgbClr val="0070C0"/>
                </a:solidFill>
              </a:rPr>
              <a:t>idealne</a:t>
            </a:r>
            <a:r>
              <a:rPr lang="pl-PL" sz="2000" b="1" dirty="0" smtClean="0">
                <a:solidFill>
                  <a:srgbClr val="0070C0"/>
                </a:solidFill>
              </a:rPr>
              <a:t> społeczeństwo Bydgoszczy</a:t>
            </a:r>
            <a:r>
              <a:rPr lang="pl-PL" sz="2000" dirty="0" smtClean="0">
                <a:solidFill>
                  <a:srgbClr val="0070C0"/>
                </a:solidFill>
              </a:rPr>
              <a:t> ?</a:t>
            </a:r>
            <a:endParaRPr lang="pl-PL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501</TotalTime>
  <Words>1280</Words>
  <Application>Microsoft Office PowerPoint</Application>
  <PresentationFormat>Pokaz na ekranie (4:3)</PresentationFormat>
  <Paragraphs>281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Miejski</vt:lpstr>
      <vt:lpstr>Ankieta mieszkańców</vt:lpstr>
      <vt:lpstr>5. Jakie warunki musi spełniać Bydgoszcz, aby być idealnym miastem pod względem kultury i rozrywki ?</vt:lpstr>
      <vt:lpstr>5. Jakie warunki musi spełniać Bydgoszcz, aby być idealnym miastem pod względem kultury i rozrywki ?</vt:lpstr>
      <vt:lpstr>5. Jakie warunki musi spełniać Bydgoszcz, aby być idealnym miastem pod względem kultury i rozrywki ?</vt:lpstr>
      <vt:lpstr>7. Miasto tworzą przede wszystkim jego mieszkańcy, czyli – społeczność lokalna. Jak wyobrażasz sobie idealne społeczeństwo Bydgoszczy ?</vt:lpstr>
      <vt:lpstr>7. Miasto tworzą przede wszystkim jego mieszkańcy, czyli – społeczność lokalna. Jak wyobrażasz sobie idealne społeczeństwo Bydgoszczy ?</vt:lpstr>
      <vt:lpstr>7. Miasto tworzą przede wszystkim jego mieszkańcy, czyli – społeczność lokalna. Jak wyobrażasz sobie idealne społeczeństwo Bydgoszczy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mieszkańców „2030 – Strategia 2.0”</dc:title>
  <dc:creator>jakubowskim</dc:creator>
  <cp:lastModifiedBy>jakubowskim</cp:lastModifiedBy>
  <cp:revision>49</cp:revision>
  <dcterms:created xsi:type="dcterms:W3CDTF">2017-10-20T08:44:48Z</dcterms:created>
  <dcterms:modified xsi:type="dcterms:W3CDTF">2017-10-30T12:12:22Z</dcterms:modified>
</cp:coreProperties>
</file>