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8" r:id="rId4"/>
    <p:sldId id="261" r:id="rId5"/>
    <p:sldId id="262" r:id="rId6"/>
    <p:sldId id="271" r:id="rId7"/>
    <p:sldId id="269" r:id="rId8"/>
    <p:sldId id="270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F7BF60-C451-47D8-A75E-D63080900846}" type="datetimeFigureOut">
              <a:rPr lang="pl-PL" smtClean="0"/>
              <a:pPr/>
              <a:t>2017-11-07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pl-PL" sz="2000" dirty="0" smtClean="0"/>
              <a:t>Próba  statystyczna  590  ankiet.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Wyniki  Badania  ankietowego  oparto na  wypowiedziach  mieszkańców, które dotyczyły sześciu pytań.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7772400" cy="64881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Ankieta mieszkańców</a:t>
            </a:r>
            <a:endParaRPr lang="pl-PL" sz="32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12968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792088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rgbClr val="0070C0"/>
                </a:solidFill>
              </a:rPr>
              <a:t>3. Jakie warunki musi spełniać Bydgoszcz w przyszłości, aby być idealnym miastem dla młodych ludzi ?</a:t>
            </a:r>
            <a:endParaRPr lang="pl-PL" sz="2000" dirty="0">
              <a:solidFill>
                <a:srgbClr val="0070C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84784"/>
          <a:ext cx="8784975" cy="1481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  <a:gridCol w="1368151"/>
              </a:tblGrid>
              <a:tr h="3600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2803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Wysoka jakość przestrzeni miejskiej, w tym miejsca spotkań i wypoczynku (np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. </a:t>
                      </a:r>
                      <a:r>
                        <a:rPr lang="pl-PL" sz="13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LPKiW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  <a:tr h="2803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Miejsca pracy z dobrą płaca, rozwój zawodowy, przedsiębiorcy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2803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Bogatsza oferta kulturalna i lokalowa dla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młodzieży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(kluby,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puby, centra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handlowe itp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.)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</a:tr>
              <a:tr h="2803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Sprawna sieć komunikacji miejskiej również w weekendy, nowy tabor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 flipV="1">
            <a:off x="323528" y="314096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 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9513" y="3861048"/>
          <a:ext cx="8784975" cy="105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3"/>
                <a:gridCol w="1368152"/>
              </a:tblGrid>
              <a:tr h="3600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803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 i wydarzeń dla młodych osób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15889">
                <a:tc>
                  <a:txBody>
                    <a:bodyPr/>
                    <a:lstStyle/>
                    <a:p>
                      <a:pPr algn="l" fontAlgn="b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Ogólnodostępne boiska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1528947" y="3140969"/>
            <a:ext cx="5118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aktywności społecznej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 smtClean="0">
                <a:solidFill>
                  <a:srgbClr val="0070C0"/>
                </a:solidFill>
              </a:rPr>
              <a:t>4. Jakie warunki musi spełniać Bydgoszcz w przyszłości, aby być idealnym miastem dla seniorów ?</a:t>
            </a:r>
            <a:endParaRPr lang="pl-PL" sz="2000" dirty="0"/>
          </a:p>
        </p:txBody>
      </p:sp>
      <p:graphicFrame>
        <p:nvGraphicFramePr>
          <p:cNvPr id="6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84783"/>
          <a:ext cx="8784976" cy="1637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  <a:gridCol w="1368152"/>
              </a:tblGrid>
              <a:tr h="211836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  <a:endParaRPr lang="pl-PL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</a:tr>
              <a:tr h="3471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Wysoka jakość przestrzeni miejskiej, w tym miejsca spotkań i wypoczynku (np. parki, obiekty rekreacyjne)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31588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Bariery architektoniczne (chodniki,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windy, strefy uspokojonego ruchu)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1588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Lepszy dostęp do opieki medycznej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1588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Miasto bezpieczne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79512" y="3861048"/>
          <a:ext cx="8784976" cy="1749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  <a:gridCol w="1368152"/>
              </a:tblGrid>
              <a:tr h="33932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  <a:endParaRPr lang="pl-PL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</a:tr>
              <a:tr h="38034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Bariery architektoniczne (chodniki,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windy, strefy uspokojonego ruchu)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1588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Domy opieki społecznej, kluby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seniora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(oferta kulturalna)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1588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 i wydarzeń dla starszych osób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9773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Przeciwdziałanie wykluczeniu cyfrowemu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51520" y="321297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aktywności społecznej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260648"/>
            <a:ext cx="8750206" cy="686944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rgbClr val="0070C0"/>
                </a:solidFill>
              </a:rPr>
              <a:t>5.</a:t>
            </a:r>
            <a:r>
              <a:rPr lang="pl-PL" sz="2000" dirty="0" smtClean="0"/>
              <a:t> </a:t>
            </a:r>
            <a:r>
              <a:rPr lang="pl-PL" sz="2000" dirty="0" smtClean="0">
                <a:solidFill>
                  <a:srgbClr val="0070C0"/>
                </a:solidFill>
              </a:rPr>
              <a:t>Jakie warunki musi spełniać Bydgoszcz, aby być idealnym miastem pod względem kultury i rozrywki?</a:t>
            </a:r>
            <a:endParaRPr lang="pl-PL" sz="2000" dirty="0">
              <a:solidFill>
                <a:srgbClr val="0070C0"/>
              </a:solidFill>
            </a:endParaRPr>
          </a:p>
        </p:txBody>
      </p:sp>
      <p:graphicFrame>
        <p:nvGraphicFramePr>
          <p:cNvPr id="6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5"/>
          <a:ext cx="8784976" cy="1656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  <a:gridCol w="1224136"/>
              </a:tblGrid>
              <a:tr h="288033">
                <a:tc>
                  <a:txBody>
                    <a:bodyPr/>
                    <a:lstStyle/>
                    <a:p>
                      <a:pPr algn="ctr"/>
                      <a:endParaRPr lang="pl-PL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Bogatsza, bardziej prestiżowa oferta kulturalna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291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Obiekty kultury i edukacji (nowe </a:t>
                      </a:r>
                      <a:r>
                        <a:rPr lang="pl-PL" sz="13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rewitalizowane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rozbudowa obecnych)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241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Organizacja imprez, koncertów oraz ich zabezpieczenie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Dostępność oferty kulturalnej i rekreacyjnej (tanie bilety, rabaty, parkingi, bariery architektoniczne)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159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79512" y="4077071"/>
          <a:ext cx="8784976" cy="2605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848"/>
                <a:gridCol w="1152128"/>
              </a:tblGrid>
              <a:tr h="21602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724267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Kultura w przestrzeni miejskiej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(kultura na ulicach, murale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</a:t>
                      </a:r>
                      <a:r>
                        <a:rPr lang="pl-PL" sz="13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book-crossing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wieczory autorskie,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plenery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kultura studencka, jarmarki, kino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letnie)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Promocja kultury (np. </a:t>
                      </a:r>
                      <a:r>
                        <a:rPr lang="pl-PL" sz="13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internet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szkoły, plakaty, tramwaje) oraz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imprez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sportowych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Rekreacja w przestrzeni miejskiej (</a:t>
                      </a:r>
                      <a:r>
                        <a:rPr lang="pl-PL" sz="1300" b="0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LPWiK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Wyspa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Młyńska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 Brda, bulwary nad Wisłą, place zabaw, tarasy widokowe)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</a:tr>
              <a:tr h="443097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Włączanie mieszkańców do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działań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kulturalnych (np. młodzieży, dzieci, osób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niezamożnych, niepełnosprawnych)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361721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Otwarcie na różne grupy społeczne (np. niepełnosprawni, seniorzy, imprezy integracyjne)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51520" y="328498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aktywności społecznej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05056" cy="576064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rgbClr val="0070C0"/>
                </a:solidFill>
              </a:rPr>
              <a:t>7. Jak wyobrażasz sobie idealne społeczeństwo Bydgoszczy ?</a:t>
            </a:r>
            <a:endParaRPr lang="pl-PL" sz="2200" dirty="0">
              <a:solidFill>
                <a:srgbClr val="0070C0"/>
              </a:solidFill>
            </a:endParaRPr>
          </a:p>
        </p:txBody>
      </p:sp>
      <p:graphicFrame>
        <p:nvGraphicFramePr>
          <p:cNvPr id="6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340768"/>
          <a:ext cx="8784976" cy="1694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  <a:gridCol w="1440160"/>
              </a:tblGrid>
              <a:tr h="268826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64227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Przyjazne, uprzejme, cechujące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się tolerancją i wysoką kulturą osobistą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339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6422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Obywatelskie, aktywne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społecznie: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zaangażowane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życie miasta, </a:t>
                      </a:r>
                      <a:r>
                        <a:rPr lang="pl-PL" sz="14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ulicy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218</a:t>
                      </a:r>
                      <a:endParaRPr lang="pl-PL" sz="1400" b="1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6422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Otwarte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na potrzeby innych,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empatyczne, troskliwe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</a:tr>
              <a:tr h="317881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Przestrzegające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zasad porządku publicznego,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uczciwe, oszczędne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79512" y="3573016"/>
          <a:ext cx="8784976" cy="2985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  <a:gridCol w="1440160"/>
              </a:tblGrid>
              <a:tr h="21602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6422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Obywatelskie, aktywne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społecznie</a:t>
                      </a:r>
                      <a:r>
                        <a:rPr lang="pl-PL" sz="1400" b="1" i="0" u="none" strike="noStrike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: </a:t>
                      </a:r>
                      <a:r>
                        <a:rPr lang="pl-PL" sz="1400" b="1" i="0" u="none" strike="noStrike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zaangażowane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życie miasta, </a:t>
                      </a:r>
                      <a:r>
                        <a:rPr lang="pl-PL" sz="1400" b="1" i="0" u="none" strike="noStrike" dirty="0" err="1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osiedla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,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ulicy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218</a:t>
                      </a:r>
                      <a:endParaRPr lang="pl-PL" sz="1400" b="1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6422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Otwarte 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na potrzeby innych,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empatyczne, troskliwe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Zżyte,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e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galitarne i zjednoczone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Spędzające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wolny czas na terenie miasta (rekreacja, kultura, edukacja)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66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280340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Mające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realny wpływ na powstające inwestycje, w tym BBO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240888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Aktywne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sportowo i rekreacyjnie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  <a:tr h="304527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Dbające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 środowisko naturalne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Zaktywizowane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wśród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osób starszych, niepełnosprawnych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Tworzące samorządy i wspólnoty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mieszkańców bloków i kamienic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 rot="10800000" flipV="1">
            <a:off x="323528" y="312296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aktywności społecznej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9. Za co obecnie cenisz Bydgoszcz?</a:t>
            </a:r>
            <a:endParaRPr lang="pl-PL" sz="2400" dirty="0"/>
          </a:p>
        </p:txBody>
      </p:sp>
      <p:graphicFrame>
        <p:nvGraphicFramePr>
          <p:cNvPr id="5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251520" y="1412776"/>
          <a:ext cx="8712968" cy="1127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6193"/>
                <a:gridCol w="1786775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Liczba 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przestrzenie zielone i rekreacyjne (</a:t>
                      </a:r>
                      <a:r>
                        <a:rPr kumimoji="0" lang="pl-PL" sz="1300" b="0" i="0" u="none" strike="noStrike" kern="1200" dirty="0" err="1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LPKiW</a:t>
                      </a:r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, parki) oraz za zwracanie się ku rzekom: Brdzie i Wiśle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327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estetykę miasta (Śródmieście, Stare Miasto), za klimat i czystość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209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dynamizm inwestycyjno-rozwojowy (m.in. BPPT)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151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2195737" y="2924944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Wskazania dotyczące aktywności społecznej</a:t>
            </a:r>
            <a:endParaRPr lang="pl-PL" dirty="0"/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/>
        </p:nvGraphicFramePr>
        <p:xfrm>
          <a:off x="179512" y="4005064"/>
          <a:ext cx="8784976" cy="155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84"/>
                <a:gridCol w="1728192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Liczba 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krzewienie historii miasta, jego tradycji i klimatu (wspólnoty, małe ojczyzny)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47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04784">
                <a:tc>
                  <a:txBody>
                    <a:bodyPr/>
                    <a:lstStyle/>
                    <a:p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kluby, puby, lokale gastronomiczne jako miejsca spotkań mieszkańców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27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Bydgoski Budżet Obywatelski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15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Za otwarcie na turystów i różnorodność kulturową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300" b="0" i="0" u="none" strike="noStrike" kern="1200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+mn-ea"/>
                          <a:cs typeface="+mn-cs"/>
                        </a:rPr>
                        <a:t>5</a:t>
                      </a:r>
                      <a:endParaRPr kumimoji="0" lang="pl-PL" sz="1300" b="0" i="0" u="none" strike="noStrike" kern="1200" dirty="0">
                        <a:solidFill>
                          <a:srgbClr val="000000"/>
                        </a:solidFill>
                        <a:latin typeface="Czcionka tekstu podstawowego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200" dirty="0" smtClean="0">
                <a:solidFill>
                  <a:srgbClr val="0070C0"/>
                </a:solidFill>
              </a:rPr>
              <a:t>10. Za co zdecydowanie nie lubisz Bydgoszczy? </a:t>
            </a:r>
            <a:endParaRPr lang="pl-PL" sz="2200" dirty="0">
              <a:solidFill>
                <a:srgbClr val="0070C0"/>
              </a:solidFill>
            </a:endParaRPr>
          </a:p>
        </p:txBody>
      </p:sp>
      <p:graphicFrame>
        <p:nvGraphicFramePr>
          <p:cNvPr id="3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8784976" cy="1978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2"/>
                <a:gridCol w="1296144"/>
              </a:tblGrid>
              <a:tr h="27279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364227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stan dróg,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ulic, chodników i parkingów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295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64227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brak dbałości o stan zagospodarowania przestrzeni miasta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 smtClean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142</a:t>
                      </a:r>
                      <a:endParaRPr lang="pl-PL" sz="1300" b="0" i="0" u="none" strike="noStrike" dirty="0">
                        <a:solidFill>
                          <a:schemeClr val="tx1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64227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zaniedbaną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substancję mieszkaniowa (kamienice)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</a:tr>
              <a:tr h="317881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źle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funkcjonującą komunikację publiczną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</a:tr>
              <a:tr h="284395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słabą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dbałość o ład i porządek 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323528" y="350100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aktywności społecznej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2" y="4005064"/>
          <a:ext cx="8784976" cy="1849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2"/>
                <a:gridCol w="1296144"/>
              </a:tblGrid>
              <a:tr h="28803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>
                          <a:solidFill>
                            <a:schemeClr val="tx1"/>
                          </a:solidFill>
                        </a:rPr>
                        <a:t>Liczba wskazań</a:t>
                      </a:r>
                    </a:p>
                  </a:txBody>
                  <a:tcPr marL="9525" marR="9525" marT="9525" marB="0" anchor="ctr"/>
                </a:tc>
              </a:tr>
              <a:tr h="454875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słabą współpracę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włodarzy Miasta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 mieszkańcami </a:t>
                      </a:r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(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konsultacje, niedostateczny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przepływ informacji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423382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zbyt małą liczbę miejsc spotkań towarzyskich,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wieczorne</a:t>
                      </a:r>
                      <a:r>
                        <a:rPr lang="pl-PL" sz="1300" b="0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„zamieranie życia” w okolicach śródmieścia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</a:tr>
              <a:tr h="410556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brak utwardzonych ulic osiedlowych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272537">
                <a:tc>
                  <a:txBody>
                    <a:bodyPr/>
                    <a:lstStyle/>
                    <a:p>
                      <a:pPr algn="l" fontAlgn="t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Za stan opieki </a:t>
                      </a:r>
                      <a:r>
                        <a:rPr lang="pl-PL" sz="13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społecznej i zdrowotnej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70C0"/>
                </a:solidFill>
              </a:rPr>
              <a:t>Aktywność społeczna – najważniejsze wskazania</a:t>
            </a: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1600" dirty="0" smtClean="0"/>
              <a:t>Pytanie 3: Najważniejsza dla młodzieży jest wysoka jakość przestrzeni miejskiej,</a:t>
            </a:r>
          </a:p>
          <a:p>
            <a:pPr>
              <a:buNone/>
            </a:pPr>
            <a:r>
              <a:rPr lang="pl-PL" sz="1600" dirty="0" smtClean="0"/>
              <a:t>                   w odniesieniu do organizacji i miejsc spotkań, koncertów oraz aktywnej rekreacji</a:t>
            </a:r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Pytanie 4: Dla funkcjonowania i aktywności seniorów niezbędne jest zniesienie lub</a:t>
            </a:r>
          </a:p>
          <a:p>
            <a:pPr>
              <a:buNone/>
            </a:pPr>
            <a:r>
              <a:rPr lang="pl-PL" sz="1600" dirty="0" smtClean="0"/>
              <a:t>                   ograniczenie barier architektonicznych</a:t>
            </a:r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Pytanie 5: Bydgoszczanie dostrzegają potrzebę funkcjonowania kultury w szeroko</a:t>
            </a:r>
          </a:p>
          <a:p>
            <a:pPr>
              <a:buNone/>
            </a:pPr>
            <a:r>
              <a:rPr lang="pl-PL" sz="1600" dirty="0" smtClean="0"/>
              <a:t>                   rozumianej przestrzeni miejskiej</a:t>
            </a:r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Pytanie 7: Dla mieszkańców miasta istotą idealnego społeczeństwa jest obywatelskość,</a:t>
            </a:r>
          </a:p>
          <a:p>
            <a:pPr>
              <a:buNone/>
            </a:pPr>
            <a:r>
              <a:rPr lang="pl-PL" sz="1600" dirty="0" smtClean="0"/>
              <a:t>                   otwartość na potrzeby innych oraz tworzenie wspólnot (małe ojczyzny)</a:t>
            </a:r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Pytanie 9 i 10: Bydgoszczanie cenią sobie ofertę klubów i innych miejsc spotkań,</a:t>
            </a:r>
          </a:p>
          <a:p>
            <a:pPr>
              <a:buNone/>
            </a:pPr>
            <a:r>
              <a:rPr lang="pl-PL" sz="1600" dirty="0" smtClean="0"/>
              <a:t>                           dostrzegając jednocześnie potrzebę zwiększenia ich liczby i wydłużania </a:t>
            </a:r>
            <a:br>
              <a:rPr lang="pl-PL" sz="1600" dirty="0" smtClean="0"/>
            </a:br>
            <a:r>
              <a:rPr lang="pl-PL" sz="1600" dirty="0" smtClean="0"/>
              <a:t>                     czasu otwarcia (efekt zamierającego wieczorem śródmieścia i okolic)</a:t>
            </a:r>
          </a:p>
          <a:p>
            <a:pPr>
              <a:buNone/>
            </a:pPr>
            <a:r>
              <a:rPr lang="pl-PL" sz="1600" dirty="0" smtClean="0"/>
              <a:t>   </a:t>
            </a:r>
            <a:endParaRPr lang="pl-PL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493</TotalTime>
  <Words>839</Words>
  <Application>Microsoft Office PowerPoint</Application>
  <PresentationFormat>Pokaz na ekranie (4:3)</PresentationFormat>
  <Paragraphs>150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Miejski</vt:lpstr>
      <vt:lpstr>Ankieta mieszkańców</vt:lpstr>
      <vt:lpstr>3. Jakie warunki musi spełniać Bydgoszcz w przyszłości, aby być idealnym miastem dla młodych ludzi ?</vt:lpstr>
      <vt:lpstr>4. Jakie warunki musi spełniać Bydgoszcz w przyszłości, aby być idealnym miastem dla seniorów ?</vt:lpstr>
      <vt:lpstr>5. Jakie warunki musi spełniać Bydgoszcz, aby być idealnym miastem pod względem kultury i rozrywki?</vt:lpstr>
      <vt:lpstr>7. Jak wyobrażasz sobie idealne społeczeństwo Bydgoszczy ?</vt:lpstr>
      <vt:lpstr>9. Za co obecnie cenisz Bydgoszcz?</vt:lpstr>
      <vt:lpstr>10. Za co zdecydowanie nie lubisz Bydgoszczy? </vt:lpstr>
      <vt:lpstr>Aktywność społeczna – najważniejsze wskazania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mieszkańców „2030 – Strategia 2.0”</dc:title>
  <dc:creator>jakubowskim</dc:creator>
  <cp:lastModifiedBy>szczepkowskia</cp:lastModifiedBy>
  <cp:revision>66</cp:revision>
  <dcterms:created xsi:type="dcterms:W3CDTF">2017-10-20T08:44:48Z</dcterms:created>
  <dcterms:modified xsi:type="dcterms:W3CDTF">2017-11-07T12:40:45Z</dcterms:modified>
</cp:coreProperties>
</file>