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8" r:id="rId4"/>
    <p:sldId id="269" r:id="rId5"/>
    <p:sldId id="261" r:id="rId6"/>
    <p:sldId id="262" r:id="rId7"/>
    <p:sldId id="271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7BF60-C451-47D8-A75E-D63080900846}" type="datetimeFigureOut">
              <a:rPr lang="pl-PL" smtClean="0"/>
              <a:pPr/>
              <a:t>2017-11-06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06EB05-111C-4F4B-BDDE-CE464EC748F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pl-PL" sz="2000" dirty="0" smtClean="0"/>
              <a:t>Próba  statystyczna  590  ankiet.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Wyniki  Badania  ankietowego  oparto na  wypowiedziach  mieszkańców, które dotyczyły pięciu pytań.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Ankieta mieszkańców</a:t>
            </a:r>
            <a:endParaRPr lang="pl-PL" sz="3600" dirty="0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8712968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792088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rgbClr val="0070C0"/>
                </a:solidFill>
              </a:rPr>
              <a:t>3. Jeśli masz poniżej 20 lat wymień, jakie warunki musi spełniać Bydgoszcz w przyszłości aby być idealnym miastem dla młodych ludzi?</a:t>
            </a:r>
            <a:endParaRPr lang="pl-PL" sz="2000" dirty="0">
              <a:solidFill>
                <a:srgbClr val="0070C0"/>
              </a:solidFill>
            </a:endParaRPr>
          </a:p>
        </p:txBody>
      </p:sp>
      <p:graphicFrame>
        <p:nvGraphicFramePr>
          <p:cNvPr id="9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84976" cy="12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0451"/>
                <a:gridCol w="994525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52767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Wysoka jakość przestrzeni miejskiej, w tym miejsca spotkań i wypoczynku (np. ul. Długa, </a:t>
                      </a:r>
                      <a:r>
                        <a:rPr lang="pl-PL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LPKiW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Miejsca pracy z dobrą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płacą, inwestorzy/przedsiębiorcy, rozwój zawodowy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Bogatsza oferta kulturalna i lokalowa dla 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młodzieży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(kluby, centra handlowe itp..)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323528" y="342900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gospodarki i nauki</a:t>
            </a:r>
          </a:p>
        </p:txBody>
      </p:sp>
      <p:graphicFrame>
        <p:nvGraphicFramePr>
          <p:cNvPr id="11" name="Symbol zastępczy zawartości 3"/>
          <p:cNvGraphicFramePr>
            <a:graphicFrameLocks/>
          </p:cNvGraphicFramePr>
          <p:nvPr/>
        </p:nvGraphicFramePr>
        <p:xfrm>
          <a:off x="179512" y="3933056"/>
          <a:ext cx="8784976" cy="1389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0450"/>
                <a:gridCol w="994526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Wyższy status bydgoskich uczelni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Poszerzona oferta kierunków studiów, dostosowana do wymogów rynkowych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Dobrze</a:t>
                      </a:r>
                      <a:r>
                        <a:rPr lang="pl-PL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s</a:t>
                      </a:r>
                      <a:r>
                        <a:rPr lang="pl-PL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komunikowane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miasto z otoczeniem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Marka/symbol miasta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8. Co jeszcze jest istotne dla Ciebie, kiedy wyobrażasz sobie Bydgoszcz w przyszłości jako miasto idealne?</a:t>
            </a:r>
            <a:endParaRPr lang="pl-PL" sz="2400" dirty="0"/>
          </a:p>
        </p:txBody>
      </p:sp>
      <p:graphicFrame>
        <p:nvGraphicFramePr>
          <p:cNvPr id="6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84976" cy="1301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8792"/>
                <a:gridCol w="1656184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 o wysokiej jakości przestrzeni publicznej (zadbane, odnowione, estetyczne i czyste)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101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</a:t>
                      </a:r>
                      <a:r>
                        <a:rPr lang="pl-PL" sz="1400" baseline="0" dirty="0" smtClean="0"/>
                        <a:t> z dobrze rozwiniętą infrastrukturą drogową (przepustowość, parkingi)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86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Miasto z rozwiniętą, nowoczesną gospodarką, oferującą miejsca pracy oraz znaczącymi inwestycjami </a:t>
                      </a:r>
                      <a:endParaRPr lang="pl-PL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83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323528" y="342900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gospodarki i nauki</a:t>
            </a:r>
          </a:p>
        </p:txBody>
      </p:sp>
      <p:graphicFrame>
        <p:nvGraphicFramePr>
          <p:cNvPr id="11" name="Symbol zastępczy zawartości 3"/>
          <p:cNvGraphicFramePr>
            <a:graphicFrameLocks/>
          </p:cNvGraphicFramePr>
          <p:nvPr/>
        </p:nvGraphicFramePr>
        <p:xfrm>
          <a:off x="179512" y="3933056"/>
          <a:ext cx="8784976" cy="16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/>
                <a:gridCol w="1584176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 rozpoznawalne w Polsce i w Europie (marka, tożsamość, wizerunek)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54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 uniwersyteckie (wyższy status  i poziom nauczania szkół</a:t>
                      </a:r>
                      <a:r>
                        <a:rPr lang="pl-PL" sz="1400" baseline="0" dirty="0" smtClean="0"/>
                        <a:t> wyższych)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40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 dobrze skomunikowane z regionem, Polską i Europą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38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Miasto z portem lotniczym o dużej siatce połączeń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15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b="0" dirty="0" smtClean="0"/>
                        <a:t>Miasto ludzi kreatywnych i przedsiębiorczych</a:t>
                      </a:r>
                      <a:endParaRPr lang="pl-PL" sz="1400" b="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6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70C0"/>
                </a:solidFill>
              </a:rPr>
              <a:t>9. Za co obecnie cenisz Bydgoszcz?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84976" cy="1152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201"/>
                <a:gridCol w="1786775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</a:t>
                      </a:r>
                      <a:r>
                        <a:rPr lang="pl-PL" sz="1400" baseline="0" dirty="0" smtClean="0"/>
                        <a:t> przestrzenie zielone i rekreacyjne (</a:t>
                      </a:r>
                      <a:r>
                        <a:rPr lang="pl-PL" sz="1400" baseline="0" dirty="0" err="1" smtClean="0"/>
                        <a:t>LPKiW</a:t>
                      </a:r>
                      <a:r>
                        <a:rPr lang="pl-PL" sz="1400" baseline="0" dirty="0" smtClean="0"/>
                        <a:t>, parki) oraz za zwracanie się ku rzekom: Brdzie i Wiśle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327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</a:t>
                      </a:r>
                      <a:r>
                        <a:rPr lang="pl-PL" sz="1400" baseline="0" dirty="0" smtClean="0"/>
                        <a:t> estetykę miasta (Śródmieście, Stare Miasto), za klimat i czystość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209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Za</a:t>
                      </a:r>
                      <a:r>
                        <a:rPr lang="pl-PL" sz="1400" b="1" baseline="0" dirty="0" smtClean="0"/>
                        <a:t> dynamizm inwestycyjno-rozwojowy (m.in. BPPT)</a:t>
                      </a:r>
                      <a:endParaRPr lang="pl-PL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151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23528" y="3140968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gospodarki i nauki</a:t>
            </a:r>
          </a:p>
        </p:txBody>
      </p:sp>
      <p:graphicFrame>
        <p:nvGraphicFramePr>
          <p:cNvPr id="8" name="Symbol zastępczy zawartości 3"/>
          <p:cNvGraphicFramePr>
            <a:graphicFrameLocks/>
          </p:cNvGraphicFramePr>
          <p:nvPr/>
        </p:nvGraphicFramePr>
        <p:xfrm>
          <a:off x="179512" y="3933056"/>
          <a:ext cx="8784976" cy="1389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/>
                <a:gridCol w="1728192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</a:t>
                      </a:r>
                      <a:r>
                        <a:rPr lang="pl-PL" sz="1400" baseline="0" dirty="0" smtClean="0"/>
                        <a:t> rozwiniętą kulturę, w tym: muzyczną (Akademia Muzyczna)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96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 wysoki poziom nauczania</a:t>
                      </a:r>
                      <a:r>
                        <a:rPr lang="pl-PL" sz="1400" baseline="0" dirty="0" smtClean="0"/>
                        <a:t> w szkołach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31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</a:t>
                      </a:r>
                      <a:r>
                        <a:rPr lang="pl-PL" sz="1400" baseline="0" dirty="0" smtClean="0"/>
                        <a:t> niski poziom bezrobocia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28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 port lotniczy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8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60648"/>
            <a:ext cx="8750206" cy="686944"/>
          </a:xfrm>
        </p:spPr>
        <p:txBody>
          <a:bodyPr>
            <a:noAutofit/>
          </a:bodyPr>
          <a:lstStyle/>
          <a:p>
            <a:r>
              <a:rPr lang="pl-PL" sz="2100" dirty="0" smtClean="0">
                <a:solidFill>
                  <a:srgbClr val="0070C0"/>
                </a:solidFill>
              </a:rPr>
              <a:t>10. Co Ci się zdecydowanie nie podoba w Bydgoszczy?</a:t>
            </a:r>
            <a:endParaRPr lang="pl-PL" sz="2100" dirty="0">
              <a:solidFill>
                <a:srgbClr val="0070C0"/>
              </a:solidFill>
            </a:endParaRPr>
          </a:p>
        </p:txBody>
      </p:sp>
      <p:graphicFrame>
        <p:nvGraphicFramePr>
          <p:cNvPr id="10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84976" cy="1127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20"/>
              </a:tblGrid>
              <a:tr h="144016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Przepustowość (korki) oraz stan dróg, ulic, chodników i parkingów</a:t>
                      </a:r>
                      <a:r>
                        <a:rPr lang="pl-PL" sz="1400" baseline="0" dirty="0" smtClean="0"/>
                        <a:t> 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294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 dbałości o stan zagospodarowania przestrzeni miasta: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dzielnice i </a:t>
                      </a:r>
                      <a:r>
                        <a:rPr lang="pl-PL" sz="1400" dirty="0" err="1" smtClean="0"/>
                        <a:t>osiedla</a:t>
                      </a:r>
                      <a:r>
                        <a:rPr lang="pl-PL" sz="1400" dirty="0" smtClean="0"/>
                        <a:t>, tereny nadrzeczne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142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Zaniedbana substancja mieszkaniowa (kamienice) oraz słaba estetyka miasta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125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323528" y="342900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gospodarki i nauki</a:t>
            </a:r>
          </a:p>
        </p:txBody>
      </p:sp>
      <p:graphicFrame>
        <p:nvGraphicFramePr>
          <p:cNvPr id="12" name="Symbol zastępczy zawartości 3"/>
          <p:cNvGraphicFramePr>
            <a:graphicFrameLocks/>
          </p:cNvGraphicFramePr>
          <p:nvPr/>
        </p:nvGraphicFramePr>
        <p:xfrm>
          <a:off x="179512" y="3933056"/>
          <a:ext cx="8784976" cy="1415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20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 nowych inwestorów,</a:t>
                      </a:r>
                      <a:r>
                        <a:rPr lang="pl-PL" sz="1400" baseline="0" dirty="0" smtClean="0"/>
                        <a:t> dających miejsca pracy oraz znaczących inwestycji (biurowce, zakłady pracy)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59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Brak atrakcyjnych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płacowo ofert pracy, niskie wynagrodzenia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40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Niski poziom kształcenia i status bydgoskich uczelni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39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Słaba siatka połączeń lotniczych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26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05056" cy="792088"/>
          </a:xfrm>
        </p:spPr>
        <p:txBody>
          <a:bodyPr>
            <a:noAutofit/>
          </a:bodyPr>
          <a:lstStyle/>
          <a:p>
            <a:r>
              <a:rPr lang="pl-PL" sz="2200" dirty="0" smtClean="0">
                <a:solidFill>
                  <a:srgbClr val="0070C0"/>
                </a:solidFill>
              </a:rPr>
              <a:t>12. Na czym, planując inwestycje i inne działania, powinniśmy się skupić </a:t>
            </a:r>
            <a:br>
              <a:rPr lang="pl-PL" sz="2200" dirty="0" smtClean="0">
                <a:solidFill>
                  <a:srgbClr val="0070C0"/>
                </a:solidFill>
              </a:rPr>
            </a:br>
            <a:r>
              <a:rPr lang="pl-PL" sz="2200" dirty="0" smtClean="0">
                <a:solidFill>
                  <a:srgbClr val="0070C0"/>
                </a:solidFill>
              </a:rPr>
              <a:t>w ciągu najbliższych 5 lat?</a:t>
            </a:r>
            <a:endParaRPr lang="pl-PL" sz="2200" dirty="0">
              <a:solidFill>
                <a:srgbClr val="0070C0"/>
              </a:solidFill>
            </a:endParaRPr>
          </a:p>
        </p:txBody>
      </p:sp>
      <p:graphicFrame>
        <p:nvGraphicFramePr>
          <p:cNvPr id="10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1412776"/>
          <a:ext cx="8784976" cy="1301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224136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</a:t>
                      </a:r>
                      <a:r>
                        <a:rPr lang="pl-PL" sz="1400" baseline="0" dirty="0" smtClean="0"/>
                        <a:t> d</a:t>
                      </a:r>
                      <a:r>
                        <a:rPr lang="pl-PL" sz="1400" dirty="0" smtClean="0"/>
                        <a:t>obrze rozwiniętej infrastrukturze dróg i ulic, pod kątem przepustowości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295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</a:t>
                      </a:r>
                      <a:r>
                        <a:rPr lang="pl-PL" sz="1400" baseline="0" dirty="0" smtClean="0"/>
                        <a:t> w</a:t>
                      </a:r>
                      <a:r>
                        <a:rPr lang="pl-PL" sz="1400" dirty="0" smtClean="0"/>
                        <a:t>ysokiej jakości przestrzeni publicznej (kamienice, biurowce, estetyka miasta)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220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Na</a:t>
                      </a:r>
                      <a:r>
                        <a:rPr lang="pl-PL" sz="1400" b="1" baseline="0" dirty="0" smtClean="0"/>
                        <a:t> p</a:t>
                      </a:r>
                      <a:r>
                        <a:rPr lang="pl-PL" sz="1400" b="1" dirty="0" smtClean="0"/>
                        <a:t>ozyskiwaniu inwestorów, tworzeniu nowych, atrakcyjnych miejsc pracy oraz</a:t>
                      </a:r>
                      <a:r>
                        <a:rPr lang="pl-PL" sz="1400" b="1" baseline="0" dirty="0" smtClean="0"/>
                        <a:t> wspieraniu przedsiębiorczości</a:t>
                      </a:r>
                      <a:endParaRPr lang="pl-PL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179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323528" y="342900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Wskazania dotyczące gospodarki i nauki</a:t>
            </a:r>
          </a:p>
        </p:txBody>
      </p:sp>
      <p:graphicFrame>
        <p:nvGraphicFramePr>
          <p:cNvPr id="12" name="Symbol zastępczy zawartości 3"/>
          <p:cNvGraphicFramePr>
            <a:graphicFrameLocks/>
          </p:cNvGraphicFramePr>
          <p:nvPr/>
        </p:nvGraphicFramePr>
        <p:xfrm>
          <a:off x="179512" y="3933056"/>
          <a:ext cx="8784976" cy="1563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/>
                <a:gridCol w="1224136"/>
              </a:tblGrid>
              <a:tr h="126918"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wskazań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9525" marR="9525" marT="9525" marB="0" anchor="ctr"/>
                </a:tc>
              </a:tr>
              <a:tr h="410923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</a:t>
                      </a:r>
                      <a:r>
                        <a:rPr lang="pl-PL" sz="1400" baseline="0" dirty="0" smtClean="0"/>
                        <a:t> dobrym skomunikowaniu miasta z regionem, Polską i Europą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120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 rozpoznawalności</a:t>
                      </a:r>
                      <a:r>
                        <a:rPr lang="pl-PL" sz="1400" baseline="0" dirty="0" smtClean="0"/>
                        <a:t> miasta</a:t>
                      </a:r>
                      <a:r>
                        <a:rPr lang="pl-PL" sz="1400" dirty="0" smtClean="0"/>
                        <a:t> w Polsce i Europie (marka, tożsamość, charakterystyczna</a:t>
                      </a:r>
                      <a:r>
                        <a:rPr lang="pl-PL" sz="1400" baseline="0" dirty="0" smtClean="0"/>
                        <a:t> budowla, symbol)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95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 podniesieniu rangi</a:t>
                      </a:r>
                      <a:r>
                        <a:rPr lang="pl-PL" sz="1400" baseline="0" dirty="0" smtClean="0"/>
                        <a:t> uczelni, szerszej ofercie kierunków studiów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61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  <a:tr h="262168"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Na rozwoju portu lotniczego i budowie portu multimodalnego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49</a:t>
                      </a:r>
                      <a:endParaRPr lang="pl-PL" sz="1400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55576" y="-387424"/>
            <a:ext cx="7772400" cy="2448272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70C0"/>
                </a:solidFill>
              </a:rPr>
              <a:t>Gospodarka i nauka – najważniejsze wskazania</a:t>
            </a:r>
            <a:br>
              <a:rPr lang="pl-PL" sz="3200" dirty="0" smtClean="0">
                <a:solidFill>
                  <a:srgbClr val="0070C0"/>
                </a:solidFill>
              </a:rPr>
            </a:br>
            <a:endParaRPr lang="pl-PL" sz="3200" dirty="0">
              <a:solidFill>
                <a:srgbClr val="0070C0"/>
              </a:solidFill>
            </a:endParaRPr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>
          <a:xfrm>
            <a:off x="179512" y="3140968"/>
            <a:ext cx="8712968" cy="193508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pl-PL" sz="43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Rozwinięta, nowoczesna gospodarka: inwestorzy, nowe miejsca</a:t>
            </a:r>
          </a:p>
          <a:p>
            <a:pPr algn="l"/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pracy, dobra płaca</a:t>
            </a:r>
          </a:p>
          <a:p>
            <a:pPr algn="l"/>
            <a:endParaRPr lang="pl-PL" sz="6000" cap="non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Wyższy status i poziom kształcenia bydgoskich uczelni, oferta </a:t>
            </a:r>
          </a:p>
          <a:p>
            <a:pPr algn="l"/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kierunków studiów – miasto uniwersyteckie</a:t>
            </a:r>
          </a:p>
          <a:p>
            <a:pPr algn="l"/>
            <a:endParaRPr lang="pl-PL" sz="6000" cap="non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Dobre skomunikowanie Bydgoszczy z regionem, krajem i</a:t>
            </a:r>
          </a:p>
          <a:p>
            <a:pPr algn="l"/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Europą</a:t>
            </a:r>
          </a:p>
          <a:p>
            <a:pPr algn="l"/>
            <a:endParaRPr lang="pl-PL" sz="6000" cap="non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4.Większa rozpoznawalność Bydgoszczy, wykreowana marka    </a:t>
            </a:r>
            <a:b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60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miasta</a:t>
            </a:r>
          </a:p>
          <a:p>
            <a:pPr algn="l"/>
            <a:endParaRPr lang="pl-PL" sz="1400" cap="non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818</TotalTime>
  <Words>593</Words>
  <Application>Microsoft Office PowerPoint</Application>
  <PresentationFormat>Pokaz na ekranie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Miejski</vt:lpstr>
      <vt:lpstr>Ankieta mieszkańców</vt:lpstr>
      <vt:lpstr>3. Jeśli masz poniżej 20 lat wymień, jakie warunki musi spełniać Bydgoszcz w przyszłości aby być idealnym miastem dla młodych ludzi?</vt:lpstr>
      <vt:lpstr>8. Co jeszcze jest istotne dla Ciebie, kiedy wyobrażasz sobie Bydgoszcz w przyszłości jako miasto idealne?</vt:lpstr>
      <vt:lpstr>9. Za co obecnie cenisz Bydgoszcz?</vt:lpstr>
      <vt:lpstr>10. Co Ci się zdecydowanie nie podoba w Bydgoszczy?</vt:lpstr>
      <vt:lpstr>12. Na czym, planując inwestycje i inne działania, powinniśmy się skupić  w ciągu najbliższych 5 lat?</vt:lpstr>
      <vt:lpstr>Gospodarka i nauka – najważniejsze wskazania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Ankieta mieszkańców „2030 – Strategia 2.0”</dc:title>
  <dc:creator>jakubowskim</dc:creator>
  <cp:lastModifiedBy>szczepkowskia</cp:lastModifiedBy>
  <cp:revision>74</cp:revision>
  <dcterms:created xsi:type="dcterms:W3CDTF">2017-10-20T08:44:48Z</dcterms:created>
  <dcterms:modified xsi:type="dcterms:W3CDTF">2017-11-06T12:14:53Z</dcterms:modified>
</cp:coreProperties>
</file>